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5"/>
  </p:notesMasterIdLst>
  <p:handoutMasterIdLst>
    <p:handoutMasterId r:id="rId46"/>
  </p:handoutMasterIdLst>
  <p:sldIdLst>
    <p:sldId id="283" r:id="rId2"/>
    <p:sldId id="481" r:id="rId3"/>
    <p:sldId id="508" r:id="rId4"/>
    <p:sldId id="443" r:id="rId5"/>
    <p:sldId id="442" r:id="rId6"/>
    <p:sldId id="468" r:id="rId7"/>
    <p:sldId id="454" r:id="rId8"/>
    <p:sldId id="503" r:id="rId9"/>
    <p:sldId id="450" r:id="rId10"/>
    <p:sldId id="451" r:id="rId11"/>
    <p:sldId id="452" r:id="rId12"/>
    <p:sldId id="447" r:id="rId13"/>
    <p:sldId id="448" r:id="rId14"/>
    <p:sldId id="464" r:id="rId15"/>
    <p:sldId id="444" r:id="rId16"/>
    <p:sldId id="445" r:id="rId17"/>
    <p:sldId id="446" r:id="rId18"/>
    <p:sldId id="455" r:id="rId19"/>
    <p:sldId id="456" r:id="rId20"/>
    <p:sldId id="457" r:id="rId21"/>
    <p:sldId id="458" r:id="rId22"/>
    <p:sldId id="505" r:id="rId23"/>
    <p:sldId id="507" r:id="rId24"/>
    <p:sldId id="460" r:id="rId25"/>
    <p:sldId id="461" r:id="rId26"/>
    <p:sldId id="462" r:id="rId27"/>
    <p:sldId id="465" r:id="rId28"/>
    <p:sldId id="485" r:id="rId29"/>
    <p:sldId id="466" r:id="rId30"/>
    <p:sldId id="469" r:id="rId31"/>
    <p:sldId id="470" r:id="rId32"/>
    <p:sldId id="487" r:id="rId33"/>
    <p:sldId id="482" r:id="rId34"/>
    <p:sldId id="472" r:id="rId35"/>
    <p:sldId id="499" r:id="rId36"/>
    <p:sldId id="494" r:id="rId37"/>
    <p:sldId id="496" r:id="rId38"/>
    <p:sldId id="498" r:id="rId39"/>
    <p:sldId id="501" r:id="rId40"/>
    <p:sldId id="502" r:id="rId41"/>
    <p:sldId id="495" r:id="rId42"/>
    <p:sldId id="493" r:id="rId43"/>
    <p:sldId id="441" r:id="rId44"/>
  </p:sldIdLst>
  <p:sldSz cx="9144000" cy="5143500" type="screen16x9"/>
  <p:notesSz cx="6794500" cy="99187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CCF"/>
    <a:srgbClr val="FFFFFF"/>
    <a:srgbClr val="7F7F7F"/>
    <a:srgbClr val="7ECEF4"/>
    <a:srgbClr val="EE7B48"/>
    <a:srgbClr val="A6A6A6"/>
    <a:srgbClr val="0070C0"/>
    <a:srgbClr val="FEF7F4"/>
    <a:srgbClr val="DDF3FC"/>
    <a:srgbClr val="54C3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49" autoAdjust="0"/>
    <p:restoredTop sz="75917" autoAdjust="0"/>
  </p:normalViewPr>
  <p:slideViewPr>
    <p:cSldViewPr>
      <p:cViewPr varScale="1">
        <p:scale>
          <a:sx n="146" d="100"/>
          <a:sy n="146" d="100"/>
        </p:scale>
        <p:origin x="558" y="114"/>
      </p:cViewPr>
      <p:guideLst/>
    </p:cSldViewPr>
  </p:slideViewPr>
  <p:notesTextViewPr>
    <p:cViewPr>
      <p:scale>
        <a:sx n="150" d="100"/>
        <a:sy n="150" d="100"/>
      </p:scale>
      <p:origin x="0" y="0"/>
    </p:cViewPr>
  </p:notesTextViewPr>
  <p:sorterViewPr>
    <p:cViewPr varScale="1">
      <p:scale>
        <a:sx n="1" d="1"/>
        <a:sy n="1" d="1"/>
      </p:scale>
      <p:origin x="0" y="0"/>
    </p:cViewPr>
  </p:sorterViewPr>
  <p:notesViewPr>
    <p:cSldViewPr>
      <p:cViewPr varScale="1">
        <p:scale>
          <a:sx n="80" d="100"/>
          <a:sy n="80" d="100"/>
        </p:scale>
        <p:origin x="3162" y="96"/>
      </p:cViewPr>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48100" y="0"/>
            <a:ext cx="2944813" cy="496888"/>
          </a:xfrm>
          <a:prstGeom prst="rect">
            <a:avLst/>
          </a:prstGeom>
        </p:spPr>
        <p:txBody>
          <a:bodyPr vert="horz" lIns="91440" tIns="45720" rIns="91440" bIns="45720" rtlCol="0"/>
          <a:lstStyle>
            <a:lvl1pPr algn="r">
              <a:defRPr sz="1200"/>
            </a:lvl1pPr>
          </a:lstStyle>
          <a:p>
            <a:fld id="{844D968F-01DC-455B-B5C9-2408D4ACAB73}" type="datetimeFigureOut">
              <a:rPr kumimoji="1" lang="ja-JP" altLang="en-US" smtClean="0"/>
              <a:t>2025/11/4</a:t>
            </a:fld>
            <a:endParaRPr kumimoji="1" lang="ja-JP" altLang="en-US"/>
          </a:p>
        </p:txBody>
      </p:sp>
      <p:sp>
        <p:nvSpPr>
          <p:cNvPr id="4" name="フッター プレースホルダー 3"/>
          <p:cNvSpPr>
            <a:spLocks noGrp="1"/>
          </p:cNvSpPr>
          <p:nvPr>
            <p:ph type="ftr" sz="quarter" idx="2"/>
          </p:nvPr>
        </p:nvSpPr>
        <p:spPr>
          <a:xfrm>
            <a:off x="0" y="9421813"/>
            <a:ext cx="2944813" cy="4968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48100" y="9421813"/>
            <a:ext cx="2944813" cy="496887"/>
          </a:xfrm>
          <a:prstGeom prst="rect">
            <a:avLst/>
          </a:prstGeom>
        </p:spPr>
        <p:txBody>
          <a:bodyPr vert="horz" lIns="91440" tIns="45720" rIns="91440" bIns="45720" rtlCol="0" anchor="b"/>
          <a:lstStyle>
            <a:lvl1pPr algn="r">
              <a:defRPr sz="1200"/>
            </a:lvl1pPr>
          </a:lstStyle>
          <a:p>
            <a:fld id="{B0F32C5D-B12B-4FE2-9CDE-530407AD397E}" type="slidenum">
              <a:rPr kumimoji="1" lang="ja-JP" altLang="en-US" smtClean="0"/>
              <a:t>‹#›</a:t>
            </a:fld>
            <a:endParaRPr kumimoji="1" lang="ja-JP" altLang="en-US"/>
          </a:p>
        </p:txBody>
      </p:sp>
    </p:spTree>
    <p:extLst>
      <p:ext uri="{BB962C8B-B14F-4D97-AF65-F5344CB8AC3E}">
        <p14:creationId xmlns:p14="http://schemas.microsoft.com/office/powerpoint/2010/main" val="38707929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4283" cy="49593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8645" y="0"/>
            <a:ext cx="2944283" cy="495935"/>
          </a:xfrm>
          <a:prstGeom prst="rect">
            <a:avLst/>
          </a:prstGeom>
        </p:spPr>
        <p:txBody>
          <a:bodyPr vert="horz" lIns="91440" tIns="45720" rIns="91440" bIns="45720" rtlCol="0"/>
          <a:lstStyle>
            <a:lvl1pPr algn="r">
              <a:defRPr sz="1200"/>
            </a:lvl1pPr>
          </a:lstStyle>
          <a:p>
            <a:fld id="{B150248C-AF63-4BD2-AD88-4B686589BEBC}" type="datetimeFigureOut">
              <a:rPr kumimoji="1" lang="ja-JP" altLang="en-US" smtClean="0"/>
              <a:t>2025/11/4</a:t>
            </a:fld>
            <a:endParaRPr kumimoji="1" lang="ja-JP" altLang="en-US"/>
          </a:p>
        </p:txBody>
      </p:sp>
      <p:sp>
        <p:nvSpPr>
          <p:cNvPr id="4" name="スライド イメージ プレースホルダー 3"/>
          <p:cNvSpPr>
            <a:spLocks noGrp="1" noRot="1" noChangeAspect="1"/>
          </p:cNvSpPr>
          <p:nvPr>
            <p:ph type="sldImg" idx="2"/>
          </p:nvPr>
        </p:nvSpPr>
        <p:spPr>
          <a:xfrm>
            <a:off x="92075" y="744538"/>
            <a:ext cx="6610350" cy="371951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450" y="4711383"/>
            <a:ext cx="5435600" cy="4463415"/>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1044"/>
            <a:ext cx="2944283" cy="49593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8645" y="9421044"/>
            <a:ext cx="2944283" cy="495935"/>
          </a:xfrm>
          <a:prstGeom prst="rect">
            <a:avLst/>
          </a:prstGeom>
        </p:spPr>
        <p:txBody>
          <a:bodyPr vert="horz" lIns="91440" tIns="45720" rIns="91440" bIns="45720" rtlCol="0" anchor="b"/>
          <a:lstStyle>
            <a:lvl1pPr algn="r">
              <a:defRPr sz="1200"/>
            </a:lvl1pPr>
          </a:lstStyle>
          <a:p>
            <a:fld id="{BF87BCA9-3BA0-4426-9EA6-B6C30ED0242E}" type="slidenum">
              <a:rPr kumimoji="1" lang="ja-JP" altLang="en-US" smtClean="0"/>
              <a:t>‹#›</a:t>
            </a:fld>
            <a:endParaRPr kumimoji="1" lang="ja-JP" altLang="en-US"/>
          </a:p>
        </p:txBody>
      </p:sp>
    </p:spTree>
    <p:extLst>
      <p:ext uri="{BB962C8B-B14F-4D97-AF65-F5344CB8AC3E}">
        <p14:creationId xmlns:p14="http://schemas.microsoft.com/office/powerpoint/2010/main" val="259952717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BF87BCA9-3BA0-4426-9EA6-B6C30ED0242E}" type="slidenum">
              <a:rPr kumimoji="1" lang="ja-JP" altLang="en-US" smtClean="0"/>
              <a:t>1</a:t>
            </a:fld>
            <a:endParaRPr kumimoji="1" lang="ja-JP" altLang="en-US"/>
          </a:p>
        </p:txBody>
      </p:sp>
    </p:spTree>
    <p:extLst>
      <p:ext uri="{BB962C8B-B14F-4D97-AF65-F5344CB8AC3E}">
        <p14:creationId xmlns:p14="http://schemas.microsoft.com/office/powerpoint/2010/main" val="17178546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10</a:t>
            </a:fld>
            <a:endParaRPr kumimoji="1" lang="ja-JP" altLang="en-US"/>
          </a:p>
        </p:txBody>
      </p:sp>
    </p:spTree>
    <p:extLst>
      <p:ext uri="{BB962C8B-B14F-4D97-AF65-F5344CB8AC3E}">
        <p14:creationId xmlns:p14="http://schemas.microsoft.com/office/powerpoint/2010/main" val="28193141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11</a:t>
            </a:fld>
            <a:endParaRPr kumimoji="1" lang="ja-JP" altLang="en-US"/>
          </a:p>
        </p:txBody>
      </p:sp>
    </p:spTree>
    <p:extLst>
      <p:ext uri="{BB962C8B-B14F-4D97-AF65-F5344CB8AC3E}">
        <p14:creationId xmlns:p14="http://schemas.microsoft.com/office/powerpoint/2010/main" val="33367242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12</a:t>
            </a:fld>
            <a:endParaRPr kumimoji="1" lang="ja-JP" altLang="en-US"/>
          </a:p>
        </p:txBody>
      </p:sp>
    </p:spTree>
    <p:extLst>
      <p:ext uri="{BB962C8B-B14F-4D97-AF65-F5344CB8AC3E}">
        <p14:creationId xmlns:p14="http://schemas.microsoft.com/office/powerpoint/2010/main" val="24988112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13</a:t>
            </a:fld>
            <a:endParaRPr kumimoji="1" lang="ja-JP" altLang="en-US"/>
          </a:p>
        </p:txBody>
      </p:sp>
    </p:spTree>
    <p:extLst>
      <p:ext uri="{BB962C8B-B14F-4D97-AF65-F5344CB8AC3E}">
        <p14:creationId xmlns:p14="http://schemas.microsoft.com/office/powerpoint/2010/main" val="15373250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14</a:t>
            </a:fld>
            <a:endParaRPr kumimoji="1" lang="ja-JP" altLang="en-US"/>
          </a:p>
        </p:txBody>
      </p:sp>
    </p:spTree>
    <p:extLst>
      <p:ext uri="{BB962C8B-B14F-4D97-AF65-F5344CB8AC3E}">
        <p14:creationId xmlns:p14="http://schemas.microsoft.com/office/powerpoint/2010/main" val="37654860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15</a:t>
            </a:fld>
            <a:endParaRPr kumimoji="1" lang="ja-JP" altLang="en-US"/>
          </a:p>
        </p:txBody>
      </p:sp>
    </p:spTree>
    <p:extLst>
      <p:ext uri="{BB962C8B-B14F-4D97-AF65-F5344CB8AC3E}">
        <p14:creationId xmlns:p14="http://schemas.microsoft.com/office/powerpoint/2010/main" val="33790807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1200" b="0" i="0" u="none" strike="noStrike" cap="none" normalizeH="0" baseline="0" dirty="0">
              <a:ln>
                <a:noFill/>
              </a:ln>
              <a:solidFill>
                <a:schemeClr val="tx1"/>
              </a:solidFill>
              <a:effectLst/>
              <a:latin typeface="+mn-ea"/>
              <a:cs typeface="Arial" panose="020B0604020202020204" pitchFamily="34" charset="0"/>
            </a:endParaRPr>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16</a:t>
            </a:fld>
            <a:endParaRPr kumimoji="1" lang="ja-JP" altLang="en-US"/>
          </a:p>
        </p:txBody>
      </p:sp>
    </p:spTree>
    <p:extLst>
      <p:ext uri="{BB962C8B-B14F-4D97-AF65-F5344CB8AC3E}">
        <p14:creationId xmlns:p14="http://schemas.microsoft.com/office/powerpoint/2010/main" val="35769485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17</a:t>
            </a:fld>
            <a:endParaRPr kumimoji="1" lang="ja-JP" altLang="en-US"/>
          </a:p>
        </p:txBody>
      </p:sp>
    </p:spTree>
    <p:extLst>
      <p:ext uri="{BB962C8B-B14F-4D97-AF65-F5344CB8AC3E}">
        <p14:creationId xmlns:p14="http://schemas.microsoft.com/office/powerpoint/2010/main" val="30301733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b="0"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18</a:t>
            </a:fld>
            <a:endParaRPr kumimoji="1" lang="ja-JP" altLang="en-US"/>
          </a:p>
        </p:txBody>
      </p:sp>
    </p:spTree>
    <p:extLst>
      <p:ext uri="{BB962C8B-B14F-4D97-AF65-F5344CB8AC3E}">
        <p14:creationId xmlns:p14="http://schemas.microsoft.com/office/powerpoint/2010/main" val="40575501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b="0"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19</a:t>
            </a:fld>
            <a:endParaRPr kumimoji="1" lang="ja-JP" altLang="en-US"/>
          </a:p>
        </p:txBody>
      </p:sp>
    </p:spTree>
    <p:extLst>
      <p:ext uri="{BB962C8B-B14F-4D97-AF65-F5344CB8AC3E}">
        <p14:creationId xmlns:p14="http://schemas.microsoft.com/office/powerpoint/2010/main" val="4234943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l"/>
            <a:endParaRPr kumimoji="1"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2</a:t>
            </a:fld>
            <a:endParaRPr kumimoji="1" lang="ja-JP" altLang="en-US"/>
          </a:p>
        </p:txBody>
      </p:sp>
    </p:spTree>
    <p:extLst>
      <p:ext uri="{BB962C8B-B14F-4D97-AF65-F5344CB8AC3E}">
        <p14:creationId xmlns:p14="http://schemas.microsoft.com/office/powerpoint/2010/main" val="9352868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20</a:t>
            </a:fld>
            <a:endParaRPr kumimoji="1" lang="ja-JP" altLang="en-US"/>
          </a:p>
        </p:txBody>
      </p:sp>
    </p:spTree>
    <p:extLst>
      <p:ext uri="{BB962C8B-B14F-4D97-AF65-F5344CB8AC3E}">
        <p14:creationId xmlns:p14="http://schemas.microsoft.com/office/powerpoint/2010/main" val="37603566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21</a:t>
            </a:fld>
            <a:endParaRPr kumimoji="1" lang="ja-JP" altLang="en-US"/>
          </a:p>
        </p:txBody>
      </p:sp>
    </p:spTree>
    <p:extLst>
      <p:ext uri="{BB962C8B-B14F-4D97-AF65-F5344CB8AC3E}">
        <p14:creationId xmlns:p14="http://schemas.microsoft.com/office/powerpoint/2010/main" val="32798024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200"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22</a:t>
            </a:fld>
            <a:endParaRPr kumimoji="1" lang="ja-JP" altLang="en-US"/>
          </a:p>
        </p:txBody>
      </p:sp>
    </p:spTree>
    <p:extLst>
      <p:ext uri="{BB962C8B-B14F-4D97-AF65-F5344CB8AC3E}">
        <p14:creationId xmlns:p14="http://schemas.microsoft.com/office/powerpoint/2010/main" val="15834685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200"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23</a:t>
            </a:fld>
            <a:endParaRPr kumimoji="1" lang="ja-JP" altLang="en-US"/>
          </a:p>
        </p:txBody>
      </p:sp>
    </p:spTree>
    <p:extLst>
      <p:ext uri="{BB962C8B-B14F-4D97-AF65-F5344CB8AC3E}">
        <p14:creationId xmlns:p14="http://schemas.microsoft.com/office/powerpoint/2010/main" val="23753688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24</a:t>
            </a:fld>
            <a:endParaRPr kumimoji="1" lang="ja-JP" altLang="en-US"/>
          </a:p>
        </p:txBody>
      </p:sp>
    </p:spTree>
    <p:extLst>
      <p:ext uri="{BB962C8B-B14F-4D97-AF65-F5344CB8AC3E}">
        <p14:creationId xmlns:p14="http://schemas.microsoft.com/office/powerpoint/2010/main" val="27133304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25</a:t>
            </a:fld>
            <a:endParaRPr kumimoji="1" lang="ja-JP" altLang="en-US"/>
          </a:p>
        </p:txBody>
      </p:sp>
    </p:spTree>
    <p:extLst>
      <p:ext uri="{BB962C8B-B14F-4D97-AF65-F5344CB8AC3E}">
        <p14:creationId xmlns:p14="http://schemas.microsoft.com/office/powerpoint/2010/main" val="40349388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26</a:t>
            </a:fld>
            <a:endParaRPr kumimoji="1" lang="ja-JP" altLang="en-US"/>
          </a:p>
        </p:txBody>
      </p:sp>
    </p:spTree>
    <p:extLst>
      <p:ext uri="{BB962C8B-B14F-4D97-AF65-F5344CB8AC3E}">
        <p14:creationId xmlns:p14="http://schemas.microsoft.com/office/powerpoint/2010/main" val="23608315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F87BCA9-3BA0-4426-9EA6-B6C30ED0242E}" type="slidenum">
              <a:rPr kumimoji="1" lang="ja-JP" altLang="en-US" smtClean="0"/>
              <a:t>27</a:t>
            </a:fld>
            <a:endParaRPr kumimoji="1" lang="ja-JP" altLang="en-US"/>
          </a:p>
        </p:txBody>
      </p:sp>
    </p:spTree>
    <p:extLst>
      <p:ext uri="{BB962C8B-B14F-4D97-AF65-F5344CB8AC3E}">
        <p14:creationId xmlns:p14="http://schemas.microsoft.com/office/powerpoint/2010/main" val="9607973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28</a:t>
            </a:fld>
            <a:endParaRPr kumimoji="1" lang="ja-JP" altLang="en-US"/>
          </a:p>
        </p:txBody>
      </p:sp>
    </p:spTree>
    <p:extLst>
      <p:ext uri="{BB962C8B-B14F-4D97-AF65-F5344CB8AC3E}">
        <p14:creationId xmlns:p14="http://schemas.microsoft.com/office/powerpoint/2010/main" val="24538339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29</a:t>
            </a:fld>
            <a:endParaRPr kumimoji="1" lang="ja-JP" altLang="en-US"/>
          </a:p>
        </p:txBody>
      </p:sp>
    </p:spTree>
    <p:extLst>
      <p:ext uri="{BB962C8B-B14F-4D97-AF65-F5344CB8AC3E}">
        <p14:creationId xmlns:p14="http://schemas.microsoft.com/office/powerpoint/2010/main" val="4548794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l"/>
            <a:endParaRPr kumimoji="1"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3</a:t>
            </a:fld>
            <a:endParaRPr kumimoji="1" lang="ja-JP" altLang="en-US"/>
          </a:p>
        </p:txBody>
      </p:sp>
    </p:spTree>
    <p:extLst>
      <p:ext uri="{BB962C8B-B14F-4D97-AF65-F5344CB8AC3E}">
        <p14:creationId xmlns:p14="http://schemas.microsoft.com/office/powerpoint/2010/main" val="11680869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30</a:t>
            </a:fld>
            <a:endParaRPr kumimoji="1" lang="ja-JP" altLang="en-US"/>
          </a:p>
        </p:txBody>
      </p:sp>
    </p:spTree>
    <p:extLst>
      <p:ext uri="{BB962C8B-B14F-4D97-AF65-F5344CB8AC3E}">
        <p14:creationId xmlns:p14="http://schemas.microsoft.com/office/powerpoint/2010/main" val="33693528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31</a:t>
            </a:fld>
            <a:endParaRPr kumimoji="1" lang="ja-JP" altLang="en-US"/>
          </a:p>
        </p:txBody>
      </p:sp>
    </p:spTree>
    <p:extLst>
      <p:ext uri="{BB962C8B-B14F-4D97-AF65-F5344CB8AC3E}">
        <p14:creationId xmlns:p14="http://schemas.microsoft.com/office/powerpoint/2010/main" val="17534735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32</a:t>
            </a:fld>
            <a:endParaRPr kumimoji="1" lang="ja-JP" altLang="en-US"/>
          </a:p>
        </p:txBody>
      </p:sp>
    </p:spTree>
    <p:extLst>
      <p:ext uri="{BB962C8B-B14F-4D97-AF65-F5344CB8AC3E}">
        <p14:creationId xmlns:p14="http://schemas.microsoft.com/office/powerpoint/2010/main" val="40559905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33</a:t>
            </a:fld>
            <a:endParaRPr kumimoji="1" lang="ja-JP" altLang="en-US"/>
          </a:p>
        </p:txBody>
      </p:sp>
    </p:spTree>
    <p:extLst>
      <p:ext uri="{BB962C8B-B14F-4D97-AF65-F5344CB8AC3E}">
        <p14:creationId xmlns:p14="http://schemas.microsoft.com/office/powerpoint/2010/main" val="288636295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34</a:t>
            </a:fld>
            <a:endParaRPr kumimoji="1" lang="ja-JP" altLang="en-US"/>
          </a:p>
        </p:txBody>
      </p:sp>
    </p:spTree>
    <p:extLst>
      <p:ext uri="{BB962C8B-B14F-4D97-AF65-F5344CB8AC3E}">
        <p14:creationId xmlns:p14="http://schemas.microsoft.com/office/powerpoint/2010/main" val="396966662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F87BCA9-3BA0-4426-9EA6-B6C30ED0242E}" type="slidenum">
              <a:rPr kumimoji="1" lang="ja-JP" altLang="en-US" smtClean="0"/>
              <a:t>35</a:t>
            </a:fld>
            <a:endParaRPr kumimoji="1" lang="ja-JP" altLang="en-US"/>
          </a:p>
        </p:txBody>
      </p:sp>
    </p:spTree>
    <p:extLst>
      <p:ext uri="{BB962C8B-B14F-4D97-AF65-F5344CB8AC3E}">
        <p14:creationId xmlns:p14="http://schemas.microsoft.com/office/powerpoint/2010/main" val="15976608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36</a:t>
            </a:fld>
            <a:endParaRPr kumimoji="1" lang="ja-JP" altLang="en-US"/>
          </a:p>
        </p:txBody>
      </p:sp>
    </p:spTree>
    <p:extLst>
      <p:ext uri="{BB962C8B-B14F-4D97-AF65-F5344CB8AC3E}">
        <p14:creationId xmlns:p14="http://schemas.microsoft.com/office/powerpoint/2010/main" val="16742170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37</a:t>
            </a:fld>
            <a:endParaRPr kumimoji="1" lang="ja-JP" altLang="en-US"/>
          </a:p>
        </p:txBody>
      </p:sp>
    </p:spTree>
    <p:extLst>
      <p:ext uri="{BB962C8B-B14F-4D97-AF65-F5344CB8AC3E}">
        <p14:creationId xmlns:p14="http://schemas.microsoft.com/office/powerpoint/2010/main" val="162996179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38</a:t>
            </a:fld>
            <a:endParaRPr kumimoji="1" lang="ja-JP" altLang="en-US"/>
          </a:p>
        </p:txBody>
      </p:sp>
    </p:spTree>
    <p:extLst>
      <p:ext uri="{BB962C8B-B14F-4D97-AF65-F5344CB8AC3E}">
        <p14:creationId xmlns:p14="http://schemas.microsoft.com/office/powerpoint/2010/main" val="60963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39</a:t>
            </a:fld>
            <a:endParaRPr kumimoji="1" lang="ja-JP" altLang="en-US"/>
          </a:p>
        </p:txBody>
      </p:sp>
    </p:spTree>
    <p:extLst>
      <p:ext uri="{BB962C8B-B14F-4D97-AF65-F5344CB8AC3E}">
        <p14:creationId xmlns:p14="http://schemas.microsoft.com/office/powerpoint/2010/main" val="21931351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F87BCA9-3BA0-4426-9EA6-B6C30ED0242E}" type="slidenum">
              <a:rPr kumimoji="1" lang="ja-JP" altLang="en-US" smtClean="0"/>
              <a:t>4</a:t>
            </a:fld>
            <a:endParaRPr kumimoji="1" lang="ja-JP" altLang="en-US"/>
          </a:p>
        </p:txBody>
      </p:sp>
    </p:spTree>
    <p:extLst>
      <p:ext uri="{BB962C8B-B14F-4D97-AF65-F5344CB8AC3E}">
        <p14:creationId xmlns:p14="http://schemas.microsoft.com/office/powerpoint/2010/main" val="51807217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40</a:t>
            </a:fld>
            <a:endParaRPr kumimoji="1" lang="ja-JP" altLang="en-US"/>
          </a:p>
        </p:txBody>
      </p:sp>
    </p:spTree>
    <p:extLst>
      <p:ext uri="{BB962C8B-B14F-4D97-AF65-F5344CB8AC3E}">
        <p14:creationId xmlns:p14="http://schemas.microsoft.com/office/powerpoint/2010/main" val="123137527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41</a:t>
            </a:fld>
            <a:endParaRPr kumimoji="1" lang="ja-JP" altLang="en-US"/>
          </a:p>
        </p:txBody>
      </p:sp>
    </p:spTree>
    <p:extLst>
      <p:ext uri="{BB962C8B-B14F-4D97-AF65-F5344CB8AC3E}">
        <p14:creationId xmlns:p14="http://schemas.microsoft.com/office/powerpoint/2010/main" val="249191158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42</a:t>
            </a:fld>
            <a:endParaRPr kumimoji="1" lang="ja-JP" altLang="en-US"/>
          </a:p>
        </p:txBody>
      </p:sp>
    </p:spTree>
    <p:extLst>
      <p:ext uri="{BB962C8B-B14F-4D97-AF65-F5344CB8AC3E}">
        <p14:creationId xmlns:p14="http://schemas.microsoft.com/office/powerpoint/2010/main" val="283864553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F87BCA9-3BA0-4426-9EA6-B6C30ED0242E}" type="slidenum">
              <a:rPr kumimoji="1" lang="ja-JP" altLang="en-US" smtClean="0"/>
              <a:t>43</a:t>
            </a:fld>
            <a:endParaRPr kumimoji="1" lang="ja-JP" altLang="en-US"/>
          </a:p>
        </p:txBody>
      </p:sp>
    </p:spTree>
    <p:extLst>
      <p:ext uri="{BB962C8B-B14F-4D97-AF65-F5344CB8AC3E}">
        <p14:creationId xmlns:p14="http://schemas.microsoft.com/office/powerpoint/2010/main" val="14926807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5</a:t>
            </a:fld>
            <a:endParaRPr kumimoji="1" lang="ja-JP" altLang="en-US"/>
          </a:p>
        </p:txBody>
      </p:sp>
    </p:spTree>
    <p:extLst>
      <p:ext uri="{BB962C8B-B14F-4D97-AF65-F5344CB8AC3E}">
        <p14:creationId xmlns:p14="http://schemas.microsoft.com/office/powerpoint/2010/main" val="15821966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6</a:t>
            </a:fld>
            <a:endParaRPr kumimoji="1" lang="ja-JP" altLang="en-US"/>
          </a:p>
        </p:txBody>
      </p:sp>
    </p:spTree>
    <p:extLst>
      <p:ext uri="{BB962C8B-B14F-4D97-AF65-F5344CB8AC3E}">
        <p14:creationId xmlns:p14="http://schemas.microsoft.com/office/powerpoint/2010/main" val="41338507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7</a:t>
            </a:fld>
            <a:endParaRPr kumimoji="1" lang="ja-JP" altLang="en-US"/>
          </a:p>
        </p:txBody>
      </p:sp>
    </p:spTree>
    <p:extLst>
      <p:ext uri="{BB962C8B-B14F-4D97-AF65-F5344CB8AC3E}">
        <p14:creationId xmlns:p14="http://schemas.microsoft.com/office/powerpoint/2010/main" val="31226706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8</a:t>
            </a:fld>
            <a:endParaRPr kumimoji="1" lang="ja-JP" altLang="en-US"/>
          </a:p>
        </p:txBody>
      </p:sp>
    </p:spTree>
    <p:extLst>
      <p:ext uri="{BB962C8B-B14F-4D97-AF65-F5344CB8AC3E}">
        <p14:creationId xmlns:p14="http://schemas.microsoft.com/office/powerpoint/2010/main" val="5918690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lang="en-US" altLang="ja-JP" dirty="0"/>
          </a:p>
        </p:txBody>
      </p:sp>
      <p:sp>
        <p:nvSpPr>
          <p:cNvPr id="4" name="スライド番号プレースホルダー 3"/>
          <p:cNvSpPr>
            <a:spLocks noGrp="1"/>
          </p:cNvSpPr>
          <p:nvPr>
            <p:ph type="sldNum" sz="quarter" idx="10"/>
          </p:nvPr>
        </p:nvSpPr>
        <p:spPr/>
        <p:txBody>
          <a:bodyPr/>
          <a:lstStyle/>
          <a:p>
            <a:fld id="{BF87BCA9-3BA0-4426-9EA6-B6C30ED0242E}" type="slidenum">
              <a:rPr kumimoji="1" lang="ja-JP" altLang="en-US" smtClean="0"/>
              <a:t>9</a:t>
            </a:fld>
            <a:endParaRPr kumimoji="1" lang="ja-JP" altLang="en-US"/>
          </a:p>
        </p:txBody>
      </p:sp>
    </p:spTree>
    <p:extLst>
      <p:ext uri="{BB962C8B-B14F-4D97-AF65-F5344CB8AC3E}">
        <p14:creationId xmlns:p14="http://schemas.microsoft.com/office/powerpoint/2010/main" val="253092671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emf"/><Relationship Id="rId5" Type="http://schemas.openxmlformats.org/officeDocument/2006/relationships/image" Target="../media/image4.emf"/><Relationship Id="rId10" Type="http://schemas.openxmlformats.org/officeDocument/2006/relationships/image" Target="../media/image9.emf"/><Relationship Id="rId4" Type="http://schemas.openxmlformats.org/officeDocument/2006/relationships/image" Target="../media/image3.emf"/><Relationship Id="rId9" Type="http://schemas.openxmlformats.org/officeDocument/2006/relationships/image" Target="../media/image8.emf"/></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22.emf"/><Relationship Id="rId3" Type="http://schemas.openxmlformats.org/officeDocument/2006/relationships/image" Target="../media/image11.wmf"/><Relationship Id="rId7" Type="http://schemas.openxmlformats.org/officeDocument/2006/relationships/image" Target="../media/image21.emf"/><Relationship Id="rId2" Type="http://schemas.openxmlformats.org/officeDocument/2006/relationships/image" Target="../media/image17.emf"/><Relationship Id="rId1" Type="http://schemas.openxmlformats.org/officeDocument/2006/relationships/slideMaster" Target="../slideMasters/slideMaster1.xml"/><Relationship Id="rId6" Type="http://schemas.openxmlformats.org/officeDocument/2006/relationships/image" Target="../media/image20.emf"/><Relationship Id="rId5" Type="http://schemas.openxmlformats.org/officeDocument/2006/relationships/image" Target="../media/image19.emf"/><Relationship Id="rId4" Type="http://schemas.openxmlformats.org/officeDocument/2006/relationships/image" Target="../media/image18.emf"/><Relationship Id="rId9" Type="http://schemas.openxmlformats.org/officeDocument/2006/relationships/image" Target="../media/image8.emf"/></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9.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9.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9.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35.emf"/><Relationship Id="rId3" Type="http://schemas.openxmlformats.org/officeDocument/2006/relationships/image" Target="../media/image31.emf"/><Relationship Id="rId7" Type="http://schemas.openxmlformats.org/officeDocument/2006/relationships/image" Target="../media/image25.emf"/><Relationship Id="rId2" Type="http://schemas.openxmlformats.org/officeDocument/2006/relationships/image" Target="../media/image30.emf"/><Relationship Id="rId1" Type="http://schemas.openxmlformats.org/officeDocument/2006/relationships/slideMaster" Target="../slideMasters/slideMaster1.xml"/><Relationship Id="rId6" Type="http://schemas.openxmlformats.org/officeDocument/2006/relationships/image" Target="../media/image34.emf"/><Relationship Id="rId5" Type="http://schemas.openxmlformats.org/officeDocument/2006/relationships/image" Target="../media/image33.emf"/><Relationship Id="rId4" Type="http://schemas.openxmlformats.org/officeDocument/2006/relationships/image" Target="../media/image32.emf"/></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35.emf"/><Relationship Id="rId3" Type="http://schemas.openxmlformats.org/officeDocument/2006/relationships/image" Target="../media/image31.emf"/><Relationship Id="rId7" Type="http://schemas.openxmlformats.org/officeDocument/2006/relationships/image" Target="../media/image25.emf"/><Relationship Id="rId2" Type="http://schemas.openxmlformats.org/officeDocument/2006/relationships/image" Target="../media/image30.emf"/><Relationship Id="rId1" Type="http://schemas.openxmlformats.org/officeDocument/2006/relationships/slideMaster" Target="../slideMasters/slideMaster1.xml"/><Relationship Id="rId6" Type="http://schemas.openxmlformats.org/officeDocument/2006/relationships/image" Target="../media/image34.emf"/><Relationship Id="rId5" Type="http://schemas.openxmlformats.org/officeDocument/2006/relationships/image" Target="../media/image33.emf"/><Relationship Id="rId4" Type="http://schemas.openxmlformats.org/officeDocument/2006/relationships/image" Target="../media/image32.emf"/></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image" Target="../media/image11.wmf"/><Relationship Id="rId7" Type="http://schemas.openxmlformats.org/officeDocument/2006/relationships/image" Target="../media/image15.emf"/><Relationship Id="rId2" Type="http://schemas.openxmlformats.org/officeDocument/2006/relationships/image" Target="../media/image10.emf"/><Relationship Id="rId1" Type="http://schemas.openxmlformats.org/officeDocument/2006/relationships/slideMaster" Target="../slideMasters/slideMaster1.xml"/><Relationship Id="rId6" Type="http://schemas.openxmlformats.org/officeDocument/2006/relationships/image" Target="../media/image14.emf"/><Relationship Id="rId5" Type="http://schemas.openxmlformats.org/officeDocument/2006/relationships/image" Target="../media/image13.emf"/><Relationship Id="rId4" Type="http://schemas.openxmlformats.org/officeDocument/2006/relationships/image" Target="../media/image12.emf"/><Relationship Id="rId9" Type="http://schemas.openxmlformats.org/officeDocument/2006/relationships/image" Target="../media/image8.emf"/></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22.emf"/><Relationship Id="rId3" Type="http://schemas.openxmlformats.org/officeDocument/2006/relationships/image" Target="../media/image11.wmf"/><Relationship Id="rId7" Type="http://schemas.openxmlformats.org/officeDocument/2006/relationships/image" Target="../media/image21.emf"/><Relationship Id="rId2" Type="http://schemas.openxmlformats.org/officeDocument/2006/relationships/image" Target="../media/image17.emf"/><Relationship Id="rId1" Type="http://schemas.openxmlformats.org/officeDocument/2006/relationships/slideMaster" Target="../slideMasters/slideMaster1.xml"/><Relationship Id="rId6" Type="http://schemas.openxmlformats.org/officeDocument/2006/relationships/image" Target="../media/image20.emf"/><Relationship Id="rId5" Type="http://schemas.openxmlformats.org/officeDocument/2006/relationships/image" Target="../media/image19.emf"/><Relationship Id="rId4" Type="http://schemas.openxmlformats.org/officeDocument/2006/relationships/image" Target="../media/image18.emf"/><Relationship Id="rId9" Type="http://schemas.openxmlformats.org/officeDocument/2006/relationships/image" Target="../media/image8.emf"/></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24.emf"/><Relationship Id="rId7" Type="http://schemas.openxmlformats.org/officeDocument/2006/relationships/image" Target="../media/image28.emf"/><Relationship Id="rId2" Type="http://schemas.openxmlformats.org/officeDocument/2006/relationships/image" Target="../media/image23.emf"/><Relationship Id="rId1" Type="http://schemas.openxmlformats.org/officeDocument/2006/relationships/slideMaster" Target="../slideMasters/slideMaster1.xml"/><Relationship Id="rId6" Type="http://schemas.openxmlformats.org/officeDocument/2006/relationships/image" Target="../media/image27.emf"/><Relationship Id="rId5" Type="http://schemas.openxmlformats.org/officeDocument/2006/relationships/image" Target="../media/image26.emf"/><Relationship Id="rId4" Type="http://schemas.openxmlformats.org/officeDocument/2006/relationships/image" Target="../media/image25.em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9.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9.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9.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emf"/><Relationship Id="rId5" Type="http://schemas.openxmlformats.org/officeDocument/2006/relationships/image" Target="../media/image4.emf"/><Relationship Id="rId10" Type="http://schemas.openxmlformats.org/officeDocument/2006/relationships/image" Target="../media/image9.emf"/><Relationship Id="rId4" Type="http://schemas.openxmlformats.org/officeDocument/2006/relationships/image" Target="../media/image3.emf"/><Relationship Id="rId9" Type="http://schemas.openxmlformats.org/officeDocument/2006/relationships/image" Target="../media/image8.emf"/></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image" Target="../media/image11.wmf"/><Relationship Id="rId7" Type="http://schemas.openxmlformats.org/officeDocument/2006/relationships/image" Target="../media/image15.emf"/><Relationship Id="rId2" Type="http://schemas.openxmlformats.org/officeDocument/2006/relationships/image" Target="../media/image10.emf"/><Relationship Id="rId1" Type="http://schemas.openxmlformats.org/officeDocument/2006/relationships/slideMaster" Target="../slideMasters/slideMaster1.xml"/><Relationship Id="rId6" Type="http://schemas.openxmlformats.org/officeDocument/2006/relationships/image" Target="../media/image14.emf"/><Relationship Id="rId5" Type="http://schemas.openxmlformats.org/officeDocument/2006/relationships/image" Target="../media/image13.emf"/><Relationship Id="rId4" Type="http://schemas.openxmlformats.org/officeDocument/2006/relationships/image" Target="../media/image12.emf"/><Relationship Id="rId9" Type="http://schemas.openxmlformats.org/officeDocument/2006/relationships/image" Target="../media/image8.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op">
    <p:bg>
      <p:bgPr>
        <a:solidFill>
          <a:schemeClr val="tx2"/>
        </a:solidFill>
        <a:effectLst/>
      </p:bgPr>
    </p:bg>
    <p:spTree>
      <p:nvGrpSpPr>
        <p:cNvPr id="1" name=""/>
        <p:cNvGrpSpPr/>
        <p:nvPr/>
      </p:nvGrpSpPr>
      <p:grpSpPr>
        <a:xfrm>
          <a:off x="0" y="0"/>
          <a:ext cx="0" cy="0"/>
          <a:chOff x="0" y="0"/>
          <a:chExt cx="0" cy="0"/>
        </a:xfrm>
      </p:grpSpPr>
      <p:sp>
        <p:nvSpPr>
          <p:cNvPr id="4" name="正方形/長方形 3"/>
          <p:cNvSpPr/>
          <p:nvPr userDrawn="1"/>
        </p:nvSpPr>
        <p:spPr>
          <a:xfrm>
            <a:off x="0" y="576000"/>
            <a:ext cx="9144000" cy="399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p:cNvPicPr>
            <a:picLocks noChangeAspect="1"/>
          </p:cNvPicPr>
          <p:nvPr userDrawn="1"/>
        </p:nvPicPr>
        <p:blipFill rotWithShape="1">
          <a:blip r:embed="rId2" cstate="print">
            <a:extLst>
              <a:ext uri="{28A0092B-C50C-407E-A947-70E740481C1C}">
                <a14:useLocalDpi xmlns:a14="http://schemas.microsoft.com/office/drawing/2010/main" val="0"/>
              </a:ext>
            </a:extLst>
          </a:blip>
          <a:srcRect t="17418" r="3269"/>
          <a:stretch/>
        </p:blipFill>
        <p:spPr>
          <a:xfrm>
            <a:off x="5364088" y="0"/>
            <a:ext cx="3780420" cy="1123630"/>
          </a:xfrm>
          <a:prstGeom prst="rect">
            <a:avLst/>
          </a:prstGeom>
        </p:spPr>
      </p:pic>
      <p:pic>
        <p:nvPicPr>
          <p:cNvPr id="19" name="図 18"/>
          <p:cNvPicPr>
            <a:picLocks noChangeAspect="1"/>
          </p:cNvPicPr>
          <p:nvPr userDrawn="1"/>
        </p:nvPicPr>
        <p:blipFill rotWithShape="1">
          <a:blip r:embed="rId3" cstate="print">
            <a:extLst>
              <a:ext uri="{28A0092B-C50C-407E-A947-70E740481C1C}">
                <a14:useLocalDpi xmlns:a14="http://schemas.microsoft.com/office/drawing/2010/main" val="0"/>
              </a:ext>
            </a:extLst>
          </a:blip>
          <a:srcRect r="22655"/>
          <a:stretch/>
        </p:blipFill>
        <p:spPr>
          <a:xfrm>
            <a:off x="7092281" y="954854"/>
            <a:ext cx="2052228" cy="3017319"/>
          </a:xfrm>
          <a:prstGeom prst="rect">
            <a:avLst/>
          </a:prstGeom>
        </p:spPr>
      </p:pic>
      <p:sp>
        <p:nvSpPr>
          <p:cNvPr id="5" name="フッター プレースホルダー 1"/>
          <p:cNvSpPr>
            <a:spLocks noGrp="1"/>
          </p:cNvSpPr>
          <p:nvPr>
            <p:ph type="ftr" sz="quarter" idx="3"/>
          </p:nvPr>
        </p:nvSpPr>
        <p:spPr>
          <a:xfrm>
            <a:off x="252000" y="4932000"/>
            <a:ext cx="2160000" cy="135000"/>
          </a:xfrm>
          <a:prstGeom prst="rect">
            <a:avLst/>
          </a:prstGeom>
        </p:spPr>
        <p:txBody>
          <a:bodyPr vert="horz" lIns="0" tIns="0" rIns="0" bIns="0" rtlCol="0" anchor="b" anchorCtr="0"/>
          <a:lstStyle>
            <a:lvl1pPr algn="l">
              <a:defRPr sz="600">
                <a:solidFill>
                  <a:schemeClr val="bg1"/>
                </a:solidFill>
              </a:defRPr>
            </a:lvl1pPr>
          </a:lstStyle>
          <a:p>
            <a:r>
              <a:rPr lang="en-US" altLang="ja-JP" dirty="0"/>
              <a:t>©Canon IT Solutions Inc.  All rights reserved.</a:t>
            </a:r>
            <a:endParaRPr lang="ja-JP" altLang="en-US" dirty="0"/>
          </a:p>
        </p:txBody>
      </p:sp>
      <p:pic>
        <p:nvPicPr>
          <p:cNvPr id="7" name="図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226369" y="2294080"/>
            <a:ext cx="558856" cy="368708"/>
          </a:xfrm>
          <a:prstGeom prst="rect">
            <a:avLst/>
          </a:prstGeom>
        </p:spPr>
      </p:pic>
      <p:pic>
        <p:nvPicPr>
          <p:cNvPr id="8" name="図 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589643" y="1563638"/>
            <a:ext cx="268324" cy="506660"/>
          </a:xfrm>
          <a:prstGeom prst="rect">
            <a:avLst/>
          </a:prstGeom>
        </p:spPr>
      </p:pic>
      <p:pic>
        <p:nvPicPr>
          <p:cNvPr id="9" name="図 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416316" y="1326874"/>
            <a:ext cx="491409" cy="599380"/>
          </a:xfrm>
          <a:prstGeom prst="rect">
            <a:avLst/>
          </a:prstGeom>
        </p:spPr>
      </p:pic>
      <p:pic>
        <p:nvPicPr>
          <p:cNvPr id="10" name="図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136396" y="3316474"/>
            <a:ext cx="518382" cy="638008"/>
          </a:xfrm>
          <a:prstGeom prst="rect">
            <a:avLst/>
          </a:prstGeom>
        </p:spPr>
      </p:pic>
      <p:pic>
        <p:nvPicPr>
          <p:cNvPr id="11" name="図 10"/>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6732240" y="2230025"/>
            <a:ext cx="1242338" cy="855563"/>
          </a:xfrm>
          <a:prstGeom prst="rect">
            <a:avLst/>
          </a:prstGeom>
        </p:spPr>
      </p:pic>
      <p:sp>
        <p:nvSpPr>
          <p:cNvPr id="2" name="タイトル 1"/>
          <p:cNvSpPr>
            <a:spLocks noGrp="1"/>
          </p:cNvSpPr>
          <p:nvPr>
            <p:ph type="title"/>
          </p:nvPr>
        </p:nvSpPr>
        <p:spPr>
          <a:xfrm>
            <a:off x="358775" y="1670176"/>
            <a:ext cx="6193445" cy="1476164"/>
          </a:xfrm>
          <a:prstGeom prst="rect">
            <a:avLst/>
          </a:prstGeom>
        </p:spPr>
        <p:txBody>
          <a:bodyPr lIns="0" tIns="0" rIns="0" bIns="0" anchor="ctr" anchorCtr="0"/>
          <a:lstStyle>
            <a:lvl1pPr algn="l">
              <a:lnSpc>
                <a:spcPct val="110000"/>
              </a:lnSpc>
              <a:defRPr sz="2800" b="1">
                <a:solidFill>
                  <a:schemeClr val="tx2"/>
                </a:solidFill>
              </a:defRPr>
            </a:lvl1pPr>
          </a:lstStyle>
          <a:p>
            <a:r>
              <a:rPr kumimoji="1" lang="ja-JP" altLang="en-US" dirty="0"/>
              <a:t>マスター タイトルの書式設定</a:t>
            </a:r>
          </a:p>
        </p:txBody>
      </p:sp>
      <p:pic>
        <p:nvPicPr>
          <p:cNvPr id="13" name="図 12"/>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6984268" y="387105"/>
            <a:ext cx="1814671" cy="400331"/>
          </a:xfrm>
          <a:prstGeom prst="rect">
            <a:avLst/>
          </a:prstGeom>
        </p:spPr>
      </p:pic>
      <p:grpSp>
        <p:nvGrpSpPr>
          <p:cNvPr id="18" name="グループ化 17"/>
          <p:cNvGrpSpPr/>
          <p:nvPr userDrawn="1"/>
        </p:nvGrpSpPr>
        <p:grpSpPr>
          <a:xfrm>
            <a:off x="5285767" y="182770"/>
            <a:ext cx="978421" cy="192736"/>
            <a:chOff x="5220072" y="159482"/>
            <a:chExt cx="978421" cy="192736"/>
          </a:xfrm>
        </p:grpSpPr>
        <p:pic>
          <p:nvPicPr>
            <p:cNvPr id="12" name="図 11">
              <a:extLst>
                <a:ext uri="{FF2B5EF4-FFF2-40B4-BE49-F238E27FC236}">
                  <a16:creationId xmlns:a16="http://schemas.microsoft.com/office/drawing/2014/main" id="{4D1CD444-5459-AA4B-A08B-5554E81CFD1F}"/>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5220072" y="159482"/>
              <a:ext cx="720941" cy="192736"/>
            </a:xfrm>
            <a:prstGeom prst="rect">
              <a:avLst/>
            </a:prstGeom>
          </p:spPr>
        </p:pic>
        <p:grpSp>
          <p:nvGrpSpPr>
            <p:cNvPr id="17" name="グループ化 16"/>
            <p:cNvGrpSpPr/>
            <p:nvPr userDrawn="1"/>
          </p:nvGrpSpPr>
          <p:grpSpPr>
            <a:xfrm>
              <a:off x="5976156" y="159482"/>
              <a:ext cx="222337" cy="72008"/>
              <a:chOff x="5976156" y="159482"/>
              <a:chExt cx="222337" cy="72008"/>
            </a:xfrm>
          </p:grpSpPr>
          <p:sp>
            <p:nvSpPr>
              <p:cNvPr id="14" name="円/楕円 13"/>
              <p:cNvSpPr/>
              <p:nvPr userDrawn="1"/>
            </p:nvSpPr>
            <p:spPr>
              <a:xfrm>
                <a:off x="5976156" y="159482"/>
                <a:ext cx="72008" cy="720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userDrawn="1"/>
            </p:nvSpPr>
            <p:spPr>
              <a:xfrm>
                <a:off x="6083306" y="170286"/>
                <a:ext cx="50400" cy="50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円/楕円 15"/>
              <p:cNvSpPr/>
              <p:nvPr userDrawn="1"/>
            </p:nvSpPr>
            <p:spPr>
              <a:xfrm>
                <a:off x="6162493" y="177486"/>
                <a:ext cx="36000" cy="36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0" name="スライド番号プレースホルダー 5"/>
          <p:cNvSpPr>
            <a:spLocks noGrp="1"/>
          </p:cNvSpPr>
          <p:nvPr>
            <p:ph type="sldNum" sz="quarter" idx="4"/>
          </p:nvPr>
        </p:nvSpPr>
        <p:spPr>
          <a:xfrm>
            <a:off x="8532000" y="4932000"/>
            <a:ext cx="360000" cy="135000"/>
          </a:xfrm>
          <a:prstGeom prst="rect">
            <a:avLst/>
          </a:prstGeom>
        </p:spPr>
        <p:txBody>
          <a:bodyPr vert="horz" lIns="0" tIns="0" rIns="0" bIns="0" rtlCol="0" anchor="b" anchorCtr="0"/>
          <a:lstStyle>
            <a:lvl1pPr algn="r">
              <a:defRPr sz="900">
                <a:solidFill>
                  <a:schemeClr val="tx2"/>
                </a:solidFill>
              </a:defRPr>
            </a:lvl1pPr>
          </a:lstStyle>
          <a:p>
            <a:fld id="{78AE49ED-73EF-499C-8307-28EB0E7CF529}" type="slidenum">
              <a:rPr lang="ja-JP" altLang="en-US" smtClean="0"/>
              <a:pPr/>
              <a:t>‹#›</a:t>
            </a:fld>
            <a:endParaRPr lang="ja-JP" altLang="en-US" dirty="0"/>
          </a:p>
        </p:txBody>
      </p:sp>
    </p:spTree>
    <p:extLst>
      <p:ext uri="{BB962C8B-B14F-4D97-AF65-F5344CB8AC3E}">
        <p14:creationId xmlns:p14="http://schemas.microsoft.com/office/powerpoint/2010/main" val="37520932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hapter">
    <p:spTree>
      <p:nvGrpSpPr>
        <p:cNvPr id="1" name=""/>
        <p:cNvGrpSpPr/>
        <p:nvPr/>
      </p:nvGrpSpPr>
      <p:grpSpPr>
        <a:xfrm>
          <a:off x="0" y="0"/>
          <a:ext cx="0" cy="0"/>
          <a:chOff x="0" y="0"/>
          <a:chExt cx="0" cy="0"/>
        </a:xfrm>
      </p:grpSpPr>
      <p:sp>
        <p:nvSpPr>
          <p:cNvPr id="7" name="正方形/長方形 6"/>
          <p:cNvSpPr/>
          <p:nvPr userDrawn="1"/>
        </p:nvSpPr>
        <p:spPr>
          <a:xfrm>
            <a:off x="0" y="0"/>
            <a:ext cx="1440000"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 name="図 1"/>
          <p:cNvPicPr>
            <a:picLocks noChangeAspect="1"/>
          </p:cNvPicPr>
          <p:nvPr userDrawn="1"/>
        </p:nvPicPr>
        <p:blipFill rotWithShape="1">
          <a:blip r:embed="rId2" cstate="print">
            <a:extLst>
              <a:ext uri="{28A0092B-C50C-407E-A947-70E740481C1C}">
                <a14:useLocalDpi xmlns:a14="http://schemas.microsoft.com/office/drawing/2010/main" val="0"/>
              </a:ext>
            </a:extLst>
          </a:blip>
          <a:srcRect l="33463" b="24413"/>
          <a:stretch/>
        </p:blipFill>
        <p:spPr>
          <a:xfrm>
            <a:off x="-508" y="1437624"/>
            <a:ext cx="2434051" cy="3708411"/>
          </a:xfrm>
          <a:prstGeom prst="rect">
            <a:avLst/>
          </a:prstGeom>
        </p:spPr>
      </p:pic>
      <p:sp>
        <p:nvSpPr>
          <p:cNvPr id="3" name="スライド番号プレースホルダー 2"/>
          <p:cNvSpPr>
            <a:spLocks noGrp="1"/>
          </p:cNvSpPr>
          <p:nvPr>
            <p:ph type="sldNum" sz="quarter" idx="10"/>
          </p:nvPr>
        </p:nvSpPr>
        <p:spPr>
          <a:xfrm>
            <a:off x="8532000" y="4932000"/>
            <a:ext cx="360000" cy="135000"/>
          </a:xfrm>
        </p:spPr>
        <p:txBody>
          <a:bodyPr/>
          <a:lstStyle/>
          <a:p>
            <a:fld id="{78AE49ED-73EF-499C-8307-28EB0E7CF529}" type="slidenum">
              <a:rPr lang="ja-JP" altLang="en-US" smtClean="0"/>
              <a:pPr/>
              <a:t>‹#›</a:t>
            </a:fld>
            <a:endParaRPr lang="ja-JP" altLang="en-US" dirty="0"/>
          </a:p>
        </p:txBody>
      </p:sp>
      <p:sp>
        <p:nvSpPr>
          <p:cNvPr id="6" name="タイトル 1"/>
          <p:cNvSpPr>
            <a:spLocks noGrp="1"/>
          </p:cNvSpPr>
          <p:nvPr>
            <p:ph type="title" hasCustomPrompt="1"/>
          </p:nvPr>
        </p:nvSpPr>
        <p:spPr>
          <a:xfrm>
            <a:off x="1871700" y="1275605"/>
            <a:ext cx="6840500" cy="2016225"/>
          </a:xfrm>
          <a:prstGeom prst="rect">
            <a:avLst/>
          </a:prstGeom>
        </p:spPr>
        <p:txBody>
          <a:bodyPr lIns="0" tIns="0" rIns="0" bIns="0" anchor="ctr" anchorCtr="0"/>
          <a:lstStyle>
            <a:lvl1pPr algn="l">
              <a:lnSpc>
                <a:spcPct val="100000"/>
              </a:lnSpc>
              <a:defRPr sz="2800" b="1">
                <a:solidFill>
                  <a:schemeClr val="accent3"/>
                </a:solidFill>
                <a:latin typeface="+mj-lt"/>
              </a:defRPr>
            </a:lvl1pPr>
          </a:lstStyle>
          <a:p>
            <a:r>
              <a:rPr kumimoji="1" lang="ja-JP" altLang="en-US" dirty="0"/>
              <a:t>フォントサイズ </a:t>
            </a:r>
            <a:r>
              <a:rPr kumimoji="1" lang="en-US" altLang="ja-JP" dirty="0"/>
              <a:t>28</a:t>
            </a:r>
            <a:br>
              <a:rPr kumimoji="1" lang="en-US" altLang="ja-JP" dirty="0"/>
            </a:br>
            <a:r>
              <a:rPr kumimoji="1" lang="ja-JP" altLang="en-US" dirty="0"/>
              <a:t>　　　　（メイリオ見出し）</a:t>
            </a:r>
          </a:p>
        </p:txBody>
      </p:sp>
      <p:pic>
        <p:nvPicPr>
          <p:cNvPr id="8" name="Picture 5" descr="\\psf\Host\Volumes\IOHD\G5-temp01_n\SuperStream\SS_Branding_2015\SuperStream_Logo_201506\corporate\ms_office\logo_corp_nega.wmf"/>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272200" y="279525"/>
            <a:ext cx="1440000" cy="255000"/>
          </a:xfrm>
          <a:prstGeom prst="rect">
            <a:avLst/>
          </a:prstGeom>
          <a:noFill/>
          <a:extLst>
            <a:ext uri="{909E8E84-426E-40DD-AFC4-6F175D3DCCD1}">
              <a14:hiddenFill xmlns:a14="http://schemas.microsoft.com/office/drawing/2010/main">
                <a:solidFill>
                  <a:srgbClr val="FFFFFF"/>
                </a:solidFill>
              </a14:hiddenFill>
            </a:ext>
          </a:extLst>
        </p:spPr>
      </p:pic>
      <p:sp>
        <p:nvSpPr>
          <p:cNvPr id="11" name="フッター プレースホルダー 1"/>
          <p:cNvSpPr>
            <a:spLocks noGrp="1"/>
          </p:cNvSpPr>
          <p:nvPr>
            <p:ph type="ftr" sz="quarter" idx="3"/>
          </p:nvPr>
        </p:nvSpPr>
        <p:spPr>
          <a:xfrm>
            <a:off x="252000" y="4932000"/>
            <a:ext cx="2160000" cy="135000"/>
          </a:xfrm>
          <a:prstGeom prst="rect">
            <a:avLst/>
          </a:prstGeom>
        </p:spPr>
        <p:txBody>
          <a:bodyPr vert="horz" lIns="0" tIns="0" rIns="0" bIns="0" rtlCol="0" anchor="b" anchorCtr="0"/>
          <a:lstStyle>
            <a:lvl1pPr algn="l">
              <a:defRPr sz="600">
                <a:solidFill>
                  <a:schemeClr val="tx1">
                    <a:tint val="75000"/>
                  </a:schemeClr>
                </a:solidFill>
              </a:defRPr>
            </a:lvl1pPr>
          </a:lstStyle>
          <a:p>
            <a:r>
              <a:rPr lang="en-US" altLang="ja-JP" dirty="0"/>
              <a:t>©Canon IT Solutions Inc.  All rights reserved.</a:t>
            </a:r>
            <a:endParaRPr lang="ja-JP" altLang="en-US" dirty="0"/>
          </a:p>
        </p:txBody>
      </p:sp>
      <p:pic>
        <p:nvPicPr>
          <p:cNvPr id="9" name="図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67991" y="749002"/>
            <a:ext cx="590787" cy="550580"/>
          </a:xfrm>
          <a:prstGeom prst="rect">
            <a:avLst/>
          </a:prstGeom>
        </p:spPr>
      </p:pic>
      <p:pic>
        <p:nvPicPr>
          <p:cNvPr id="10" name="図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53090" y="2823778"/>
            <a:ext cx="335554" cy="512746"/>
          </a:xfrm>
          <a:prstGeom prst="rect">
            <a:avLst/>
          </a:prstGeom>
        </p:spPr>
      </p:pic>
      <p:pic>
        <p:nvPicPr>
          <p:cNvPr id="12" name="図 11"/>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39084" y="1934005"/>
            <a:ext cx="478408" cy="410715"/>
          </a:xfrm>
          <a:prstGeom prst="rect">
            <a:avLst/>
          </a:prstGeom>
        </p:spPr>
      </p:pic>
      <p:pic>
        <p:nvPicPr>
          <p:cNvPr id="13" name="図 12"/>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503548" y="4271353"/>
            <a:ext cx="472936" cy="351380"/>
          </a:xfrm>
          <a:prstGeom prst="rect">
            <a:avLst/>
          </a:prstGeom>
        </p:spPr>
      </p:pic>
      <p:pic>
        <p:nvPicPr>
          <p:cNvPr id="14" name="図 13"/>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223628" y="3829750"/>
            <a:ext cx="515904" cy="304006"/>
          </a:xfrm>
          <a:prstGeom prst="rect">
            <a:avLst/>
          </a:prstGeom>
        </p:spPr>
      </p:pic>
      <p:pic>
        <p:nvPicPr>
          <p:cNvPr id="15" name="図 14"/>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7308304" y="303498"/>
            <a:ext cx="1490635" cy="328846"/>
          </a:xfrm>
          <a:prstGeom prst="rect">
            <a:avLst/>
          </a:prstGeom>
        </p:spPr>
      </p:pic>
    </p:spTree>
    <p:extLst>
      <p:ext uri="{BB962C8B-B14F-4D97-AF65-F5344CB8AC3E}">
        <p14:creationId xmlns:p14="http://schemas.microsoft.com/office/powerpoint/2010/main" val="21976674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General_HR">
    <p:spTree>
      <p:nvGrpSpPr>
        <p:cNvPr id="1" name=""/>
        <p:cNvGrpSpPr/>
        <p:nvPr/>
      </p:nvGrpSpPr>
      <p:grpSpPr>
        <a:xfrm>
          <a:off x="0" y="0"/>
          <a:ext cx="0" cy="0"/>
          <a:chOff x="0" y="0"/>
          <a:chExt cx="0" cy="0"/>
        </a:xfrm>
      </p:grpSpPr>
      <p:sp>
        <p:nvSpPr>
          <p:cNvPr id="11" name="正方形/長方形 10"/>
          <p:cNvSpPr/>
          <p:nvPr userDrawn="1"/>
        </p:nvSpPr>
        <p:spPr>
          <a:xfrm>
            <a:off x="0" y="0"/>
            <a:ext cx="9144000" cy="144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 name="図 11"/>
          <p:cNvPicPr>
            <a:picLocks noChangeAspect="1"/>
          </p:cNvPicPr>
          <p:nvPr userDrawn="1"/>
        </p:nvPicPr>
        <p:blipFill rotWithShape="1">
          <a:blip r:embed="rId2" cstate="print">
            <a:extLst>
              <a:ext uri="{28A0092B-C50C-407E-A947-70E740481C1C}">
                <a14:useLocalDpi xmlns:a14="http://schemas.microsoft.com/office/drawing/2010/main" val="0"/>
              </a:ext>
            </a:extLst>
          </a:blip>
          <a:srcRect t="48226" r="28485"/>
          <a:stretch/>
        </p:blipFill>
        <p:spPr>
          <a:xfrm>
            <a:off x="6749590" y="0"/>
            <a:ext cx="2394918" cy="599346"/>
          </a:xfrm>
          <a:prstGeom prst="rect">
            <a:avLst/>
          </a:prstGeom>
        </p:spPr>
      </p:pic>
      <p:pic>
        <p:nvPicPr>
          <p:cNvPr id="10" name="図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74965" y="231490"/>
            <a:ext cx="1223974" cy="270018"/>
          </a:xfrm>
          <a:prstGeom prst="rect">
            <a:avLst/>
          </a:prstGeom>
        </p:spPr>
      </p:pic>
      <p:sp>
        <p:nvSpPr>
          <p:cNvPr id="6" name="スライド番号プレースホルダー 5"/>
          <p:cNvSpPr>
            <a:spLocks noGrp="1"/>
          </p:cNvSpPr>
          <p:nvPr>
            <p:ph type="sldNum" sz="quarter" idx="12"/>
          </p:nvPr>
        </p:nvSpPr>
        <p:spPr>
          <a:xfrm>
            <a:off x="8532000" y="4932000"/>
            <a:ext cx="360000" cy="135000"/>
          </a:xfrm>
        </p:spPr>
        <p:txBody>
          <a:bodyPr/>
          <a:lstStyle/>
          <a:p>
            <a:fld id="{78AE49ED-73EF-499C-8307-28EB0E7CF529}" type="slidenum">
              <a:rPr kumimoji="1" lang="ja-JP" altLang="en-US" smtClean="0"/>
              <a:t>‹#›</a:t>
            </a:fld>
            <a:endParaRPr kumimoji="1" lang="ja-JP" altLang="en-US" dirty="0"/>
          </a:p>
        </p:txBody>
      </p:sp>
      <p:sp>
        <p:nvSpPr>
          <p:cNvPr id="2" name="タイトル 1"/>
          <p:cNvSpPr>
            <a:spLocks noGrp="1"/>
          </p:cNvSpPr>
          <p:nvPr>
            <p:ph type="title" hasCustomPrompt="1"/>
          </p:nvPr>
        </p:nvSpPr>
        <p:spPr>
          <a:xfrm>
            <a:off x="358775" y="267494"/>
            <a:ext cx="7057541" cy="584267"/>
          </a:xfrm>
          <a:prstGeom prst="rect">
            <a:avLst/>
          </a:prstGeom>
        </p:spPr>
        <p:txBody>
          <a:bodyPr lIns="0" tIns="0" rIns="0" bIns="0" anchor="t" anchorCtr="0"/>
          <a:lstStyle>
            <a:lvl1pPr algn="l">
              <a:lnSpc>
                <a:spcPct val="100000"/>
              </a:lnSpc>
              <a:defRPr sz="2400" b="1">
                <a:solidFill>
                  <a:schemeClr val="accent3"/>
                </a:solidFill>
              </a:defRPr>
            </a:lvl1pPr>
          </a:lstStyle>
          <a:p>
            <a:r>
              <a:rPr kumimoji="1" lang="ja-JP" altLang="en-US" dirty="0"/>
              <a:t>フォントサイズ</a:t>
            </a:r>
            <a:r>
              <a:rPr kumimoji="1" lang="en-US" altLang="ja-JP" dirty="0"/>
              <a:t>24 </a:t>
            </a:r>
            <a:r>
              <a:rPr kumimoji="1" lang="ja-JP" altLang="en-US" dirty="0"/>
              <a:t>（メイリオ見出し）</a:t>
            </a:r>
          </a:p>
        </p:txBody>
      </p:sp>
      <p:sp>
        <p:nvSpPr>
          <p:cNvPr id="8" name="フッター プレースホルダー 1"/>
          <p:cNvSpPr>
            <a:spLocks noGrp="1"/>
          </p:cNvSpPr>
          <p:nvPr>
            <p:ph type="ftr" sz="quarter" idx="3"/>
          </p:nvPr>
        </p:nvSpPr>
        <p:spPr>
          <a:xfrm>
            <a:off x="252000" y="4932000"/>
            <a:ext cx="2160000" cy="135000"/>
          </a:xfrm>
          <a:prstGeom prst="rect">
            <a:avLst/>
          </a:prstGeom>
        </p:spPr>
        <p:txBody>
          <a:bodyPr vert="horz" lIns="0" tIns="0" rIns="0" bIns="0" rtlCol="0" anchor="b" anchorCtr="0"/>
          <a:lstStyle>
            <a:lvl1pPr algn="l">
              <a:defRPr sz="600">
                <a:solidFill>
                  <a:schemeClr val="tx1">
                    <a:tint val="75000"/>
                  </a:schemeClr>
                </a:solidFill>
              </a:defRPr>
            </a:lvl1pPr>
          </a:lstStyle>
          <a:p>
            <a:r>
              <a:rPr lang="en-US" altLang="ja-JP" dirty="0"/>
              <a:t>©Canon IT Solutions Inc.  All rights reserved.</a:t>
            </a:r>
            <a:endParaRPr lang="ja-JP" altLang="en-US" dirty="0"/>
          </a:p>
        </p:txBody>
      </p:sp>
    </p:spTree>
    <p:extLst>
      <p:ext uri="{BB962C8B-B14F-4D97-AF65-F5344CB8AC3E}">
        <p14:creationId xmlns:p14="http://schemas.microsoft.com/office/powerpoint/2010/main" val="30958860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General_HR">
    <p:spTree>
      <p:nvGrpSpPr>
        <p:cNvPr id="1" name=""/>
        <p:cNvGrpSpPr/>
        <p:nvPr/>
      </p:nvGrpSpPr>
      <p:grpSpPr>
        <a:xfrm>
          <a:off x="0" y="0"/>
          <a:ext cx="0" cy="0"/>
          <a:chOff x="0" y="0"/>
          <a:chExt cx="0" cy="0"/>
        </a:xfrm>
      </p:grpSpPr>
      <p:sp>
        <p:nvSpPr>
          <p:cNvPr id="11" name="正方形/長方形 10"/>
          <p:cNvSpPr/>
          <p:nvPr userDrawn="1"/>
        </p:nvSpPr>
        <p:spPr>
          <a:xfrm>
            <a:off x="0" y="0"/>
            <a:ext cx="9144000" cy="144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 name="図 11"/>
          <p:cNvPicPr>
            <a:picLocks noChangeAspect="1"/>
          </p:cNvPicPr>
          <p:nvPr userDrawn="1"/>
        </p:nvPicPr>
        <p:blipFill rotWithShape="1">
          <a:blip r:embed="rId2" cstate="print">
            <a:extLst>
              <a:ext uri="{28A0092B-C50C-407E-A947-70E740481C1C}">
                <a14:useLocalDpi xmlns:a14="http://schemas.microsoft.com/office/drawing/2010/main" val="0"/>
              </a:ext>
            </a:extLst>
          </a:blip>
          <a:srcRect t="48226" r="28485"/>
          <a:stretch/>
        </p:blipFill>
        <p:spPr>
          <a:xfrm>
            <a:off x="6749590" y="0"/>
            <a:ext cx="2394918" cy="599346"/>
          </a:xfrm>
          <a:prstGeom prst="rect">
            <a:avLst/>
          </a:prstGeom>
        </p:spPr>
      </p:pic>
      <p:pic>
        <p:nvPicPr>
          <p:cNvPr id="10" name="図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74965" y="231490"/>
            <a:ext cx="1223974" cy="270018"/>
          </a:xfrm>
          <a:prstGeom prst="rect">
            <a:avLst/>
          </a:prstGeom>
        </p:spPr>
      </p:pic>
      <p:sp>
        <p:nvSpPr>
          <p:cNvPr id="6" name="スライド番号プレースホルダー 5"/>
          <p:cNvSpPr>
            <a:spLocks noGrp="1"/>
          </p:cNvSpPr>
          <p:nvPr>
            <p:ph type="sldNum" sz="quarter" idx="12"/>
          </p:nvPr>
        </p:nvSpPr>
        <p:spPr>
          <a:xfrm>
            <a:off x="8532000" y="4932000"/>
            <a:ext cx="360000" cy="135000"/>
          </a:xfrm>
        </p:spPr>
        <p:txBody>
          <a:bodyPr/>
          <a:lstStyle/>
          <a:p>
            <a:fld id="{78AE49ED-73EF-499C-8307-28EB0E7CF529}" type="slidenum">
              <a:rPr kumimoji="1" lang="ja-JP" altLang="en-US" smtClean="0"/>
              <a:t>‹#›</a:t>
            </a:fld>
            <a:endParaRPr kumimoji="1" lang="ja-JP" altLang="en-US" dirty="0"/>
          </a:p>
        </p:txBody>
      </p:sp>
      <p:sp>
        <p:nvSpPr>
          <p:cNvPr id="14" name="テキスト プレースホルダー 13"/>
          <p:cNvSpPr>
            <a:spLocks noGrp="1"/>
          </p:cNvSpPr>
          <p:nvPr>
            <p:ph type="body" sz="quarter" idx="14" hasCustomPrompt="1"/>
          </p:nvPr>
        </p:nvSpPr>
        <p:spPr>
          <a:xfrm>
            <a:off x="358775" y="951570"/>
            <a:ext cx="8426450" cy="3780420"/>
          </a:xfrm>
          <a:prstGeom prst="rect">
            <a:avLst/>
          </a:prstGeom>
        </p:spPr>
        <p:txBody>
          <a:bodyPr lIns="0" tIns="0" rIns="0" bIns="0"/>
          <a:lstStyle>
            <a:lvl1pPr marL="0" indent="0">
              <a:lnSpc>
                <a:spcPts val="1700"/>
              </a:lnSpc>
              <a:spcBef>
                <a:spcPts val="0"/>
              </a:spcBef>
              <a:buNone/>
              <a:defRPr sz="1600">
                <a:latin typeface="+mn-ea"/>
                <a:ea typeface="+mn-ea"/>
              </a:defRPr>
            </a:lvl1pPr>
            <a:lvl2pPr>
              <a:defRPr sz="1200">
                <a:latin typeface="+mn-ea"/>
                <a:ea typeface="+mn-ea"/>
              </a:defRPr>
            </a:lvl2pPr>
            <a:lvl3pPr>
              <a:defRPr sz="1200">
                <a:latin typeface="+mn-ea"/>
                <a:ea typeface="+mn-ea"/>
              </a:defRPr>
            </a:lvl3pPr>
            <a:lvl4pPr>
              <a:defRPr sz="1200">
                <a:latin typeface="+mn-ea"/>
                <a:ea typeface="+mn-ea"/>
              </a:defRPr>
            </a:lvl4pPr>
            <a:lvl5pPr>
              <a:defRPr sz="1200">
                <a:latin typeface="+mn-ea"/>
                <a:ea typeface="+mn-ea"/>
              </a:defRPr>
            </a:lvl5pPr>
          </a:lstStyle>
          <a:p>
            <a:pPr lvl="0"/>
            <a:r>
              <a:rPr kumimoji="1" lang="ja-JP" altLang="en-US" dirty="0"/>
              <a:t>文章（必要な場合のみ）　フォントサイズ </a:t>
            </a:r>
            <a:r>
              <a:rPr kumimoji="1" lang="en-US" altLang="ja-JP" dirty="0"/>
              <a:t>16P</a:t>
            </a:r>
          </a:p>
        </p:txBody>
      </p:sp>
      <p:sp>
        <p:nvSpPr>
          <p:cNvPr id="2" name="タイトル 1"/>
          <p:cNvSpPr>
            <a:spLocks noGrp="1"/>
          </p:cNvSpPr>
          <p:nvPr>
            <p:ph type="title" hasCustomPrompt="1"/>
          </p:nvPr>
        </p:nvSpPr>
        <p:spPr>
          <a:xfrm>
            <a:off x="358775" y="267494"/>
            <a:ext cx="7057541" cy="584267"/>
          </a:xfrm>
          <a:prstGeom prst="rect">
            <a:avLst/>
          </a:prstGeom>
        </p:spPr>
        <p:txBody>
          <a:bodyPr lIns="0" tIns="0" rIns="0" bIns="0" anchor="t" anchorCtr="0"/>
          <a:lstStyle>
            <a:lvl1pPr algn="l">
              <a:lnSpc>
                <a:spcPct val="100000"/>
              </a:lnSpc>
              <a:defRPr sz="2400" b="1">
                <a:solidFill>
                  <a:schemeClr val="accent3"/>
                </a:solidFill>
              </a:defRPr>
            </a:lvl1pPr>
          </a:lstStyle>
          <a:p>
            <a:r>
              <a:rPr kumimoji="1" lang="ja-JP" altLang="en-US" dirty="0"/>
              <a:t>フォントサイズ</a:t>
            </a:r>
            <a:r>
              <a:rPr kumimoji="1" lang="en-US" altLang="ja-JP" dirty="0"/>
              <a:t>24 </a:t>
            </a:r>
            <a:r>
              <a:rPr kumimoji="1" lang="ja-JP" altLang="en-US" dirty="0"/>
              <a:t>（メイリオ見出し）</a:t>
            </a:r>
          </a:p>
        </p:txBody>
      </p:sp>
      <p:sp>
        <p:nvSpPr>
          <p:cNvPr id="8" name="フッター プレースホルダー 1"/>
          <p:cNvSpPr>
            <a:spLocks noGrp="1"/>
          </p:cNvSpPr>
          <p:nvPr>
            <p:ph type="ftr" sz="quarter" idx="3"/>
          </p:nvPr>
        </p:nvSpPr>
        <p:spPr>
          <a:xfrm>
            <a:off x="252000" y="4932000"/>
            <a:ext cx="2160000" cy="135000"/>
          </a:xfrm>
          <a:prstGeom prst="rect">
            <a:avLst/>
          </a:prstGeom>
        </p:spPr>
        <p:txBody>
          <a:bodyPr vert="horz" lIns="0" tIns="0" rIns="0" bIns="0" rtlCol="0" anchor="b" anchorCtr="0"/>
          <a:lstStyle>
            <a:lvl1pPr algn="l">
              <a:defRPr sz="600">
                <a:solidFill>
                  <a:schemeClr val="tx1">
                    <a:tint val="75000"/>
                  </a:schemeClr>
                </a:solidFill>
              </a:defRPr>
            </a:lvl1pPr>
          </a:lstStyle>
          <a:p>
            <a:r>
              <a:rPr lang="en-US" altLang="ja-JP" dirty="0"/>
              <a:t>©Canon IT Solutions Inc.  All rights reserved.</a:t>
            </a:r>
            <a:endParaRPr lang="ja-JP" altLang="en-US" dirty="0"/>
          </a:p>
        </p:txBody>
      </p:sp>
    </p:spTree>
    <p:extLst>
      <p:ext uri="{BB962C8B-B14F-4D97-AF65-F5344CB8AC3E}">
        <p14:creationId xmlns:p14="http://schemas.microsoft.com/office/powerpoint/2010/main" val="40745710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General_HR">
    <p:spTree>
      <p:nvGrpSpPr>
        <p:cNvPr id="1" name=""/>
        <p:cNvGrpSpPr/>
        <p:nvPr/>
      </p:nvGrpSpPr>
      <p:grpSpPr>
        <a:xfrm>
          <a:off x="0" y="0"/>
          <a:ext cx="0" cy="0"/>
          <a:chOff x="0" y="0"/>
          <a:chExt cx="0" cy="0"/>
        </a:xfrm>
      </p:grpSpPr>
      <p:sp>
        <p:nvSpPr>
          <p:cNvPr id="11" name="正方形/長方形 10"/>
          <p:cNvSpPr/>
          <p:nvPr userDrawn="1"/>
        </p:nvSpPr>
        <p:spPr>
          <a:xfrm>
            <a:off x="0" y="0"/>
            <a:ext cx="9144000" cy="144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 name="図 11"/>
          <p:cNvPicPr>
            <a:picLocks noChangeAspect="1"/>
          </p:cNvPicPr>
          <p:nvPr userDrawn="1"/>
        </p:nvPicPr>
        <p:blipFill rotWithShape="1">
          <a:blip r:embed="rId2" cstate="print">
            <a:extLst>
              <a:ext uri="{28A0092B-C50C-407E-A947-70E740481C1C}">
                <a14:useLocalDpi xmlns:a14="http://schemas.microsoft.com/office/drawing/2010/main" val="0"/>
              </a:ext>
            </a:extLst>
          </a:blip>
          <a:srcRect t="48226" r="28485"/>
          <a:stretch/>
        </p:blipFill>
        <p:spPr>
          <a:xfrm>
            <a:off x="6749590" y="0"/>
            <a:ext cx="2394918" cy="599346"/>
          </a:xfrm>
          <a:prstGeom prst="rect">
            <a:avLst/>
          </a:prstGeom>
        </p:spPr>
      </p:pic>
      <p:pic>
        <p:nvPicPr>
          <p:cNvPr id="10" name="図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74965" y="231490"/>
            <a:ext cx="1223974" cy="270018"/>
          </a:xfrm>
          <a:prstGeom prst="rect">
            <a:avLst/>
          </a:prstGeom>
        </p:spPr>
      </p:pic>
      <p:sp>
        <p:nvSpPr>
          <p:cNvPr id="6" name="スライド番号プレースホルダー 5"/>
          <p:cNvSpPr>
            <a:spLocks noGrp="1"/>
          </p:cNvSpPr>
          <p:nvPr>
            <p:ph type="sldNum" sz="quarter" idx="12"/>
          </p:nvPr>
        </p:nvSpPr>
        <p:spPr>
          <a:xfrm>
            <a:off x="8532000" y="4932000"/>
            <a:ext cx="360000" cy="135000"/>
          </a:xfrm>
        </p:spPr>
        <p:txBody>
          <a:bodyPr/>
          <a:lstStyle/>
          <a:p>
            <a:fld id="{78AE49ED-73EF-499C-8307-28EB0E7CF529}" type="slidenum">
              <a:rPr kumimoji="1" lang="ja-JP" altLang="en-US" smtClean="0"/>
              <a:t>‹#›</a:t>
            </a:fld>
            <a:endParaRPr kumimoji="1" lang="ja-JP" altLang="en-US" dirty="0"/>
          </a:p>
        </p:txBody>
      </p:sp>
      <p:sp>
        <p:nvSpPr>
          <p:cNvPr id="2" name="タイトル 1"/>
          <p:cNvSpPr>
            <a:spLocks noGrp="1"/>
          </p:cNvSpPr>
          <p:nvPr>
            <p:ph type="title" hasCustomPrompt="1"/>
          </p:nvPr>
        </p:nvSpPr>
        <p:spPr>
          <a:xfrm>
            <a:off x="358775" y="267494"/>
            <a:ext cx="7057541" cy="584267"/>
          </a:xfrm>
          <a:prstGeom prst="rect">
            <a:avLst/>
          </a:prstGeom>
        </p:spPr>
        <p:txBody>
          <a:bodyPr lIns="0" tIns="0" rIns="0" bIns="0" anchor="t" anchorCtr="0"/>
          <a:lstStyle>
            <a:lvl1pPr algn="l">
              <a:lnSpc>
                <a:spcPct val="100000"/>
              </a:lnSpc>
              <a:defRPr sz="2400" b="1">
                <a:solidFill>
                  <a:schemeClr val="accent3"/>
                </a:solidFill>
              </a:defRPr>
            </a:lvl1pPr>
          </a:lstStyle>
          <a:p>
            <a:r>
              <a:rPr kumimoji="1" lang="ja-JP" altLang="en-US" dirty="0"/>
              <a:t>フォントサイズ</a:t>
            </a:r>
            <a:r>
              <a:rPr kumimoji="1" lang="en-US" altLang="ja-JP" dirty="0"/>
              <a:t>24 </a:t>
            </a:r>
            <a:r>
              <a:rPr kumimoji="1" lang="ja-JP" altLang="en-US" dirty="0"/>
              <a:t>（メイリオ見出し）</a:t>
            </a:r>
          </a:p>
        </p:txBody>
      </p:sp>
      <p:sp>
        <p:nvSpPr>
          <p:cNvPr id="8" name="フッター プレースホルダー 1"/>
          <p:cNvSpPr>
            <a:spLocks noGrp="1"/>
          </p:cNvSpPr>
          <p:nvPr>
            <p:ph type="ftr" sz="quarter" idx="3"/>
          </p:nvPr>
        </p:nvSpPr>
        <p:spPr>
          <a:xfrm>
            <a:off x="252000" y="4932000"/>
            <a:ext cx="2160000" cy="135000"/>
          </a:xfrm>
          <a:prstGeom prst="rect">
            <a:avLst/>
          </a:prstGeom>
        </p:spPr>
        <p:txBody>
          <a:bodyPr vert="horz" lIns="0" tIns="0" rIns="0" bIns="0" rtlCol="0" anchor="b" anchorCtr="0"/>
          <a:lstStyle>
            <a:lvl1pPr algn="l">
              <a:defRPr sz="600">
                <a:solidFill>
                  <a:schemeClr val="tx1">
                    <a:tint val="75000"/>
                  </a:schemeClr>
                </a:solidFill>
              </a:defRPr>
            </a:lvl1pPr>
          </a:lstStyle>
          <a:p>
            <a:r>
              <a:rPr lang="en-US" altLang="ja-JP" dirty="0"/>
              <a:t>©Canon IT Solutions Inc.  All rights reserved.</a:t>
            </a:r>
            <a:endParaRPr lang="ja-JP" altLang="en-US" dirty="0"/>
          </a:p>
        </p:txBody>
      </p:sp>
      <p:sp>
        <p:nvSpPr>
          <p:cNvPr id="9" name="テキスト プレースホルダー 8"/>
          <p:cNvSpPr>
            <a:spLocks noGrp="1"/>
          </p:cNvSpPr>
          <p:nvPr>
            <p:ph type="body" sz="quarter" idx="16" hasCustomPrompt="1"/>
          </p:nvPr>
        </p:nvSpPr>
        <p:spPr>
          <a:xfrm>
            <a:off x="143508" y="843558"/>
            <a:ext cx="6120680" cy="315310"/>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sz="1800" b="1">
                <a:solidFill>
                  <a:srgbClr val="EE7B48"/>
                </a:solidFill>
                <a:latin typeface="+mj-ea"/>
                <a:ea typeface="+mj-ea"/>
              </a:defRPr>
            </a:lvl1pPr>
          </a:lstStyle>
          <a:p>
            <a:pPr lvl="0"/>
            <a:r>
              <a:rPr kumimoji="1" lang="ja-JP" altLang="en-US" dirty="0"/>
              <a:t>サブタイトル（メイリオ見出し </a:t>
            </a:r>
            <a:r>
              <a:rPr kumimoji="1" lang="en-US" altLang="ja-JP" dirty="0"/>
              <a:t>18Pt)</a:t>
            </a:r>
            <a:endParaRPr kumimoji="1" lang="ja-JP" altLang="en-US" dirty="0"/>
          </a:p>
        </p:txBody>
      </p:sp>
      <p:sp>
        <p:nvSpPr>
          <p:cNvPr id="13" name="テキスト プレースホルダー 10"/>
          <p:cNvSpPr>
            <a:spLocks noGrp="1"/>
          </p:cNvSpPr>
          <p:nvPr>
            <p:ph type="body" sz="quarter" idx="17" hasCustomPrompt="1"/>
          </p:nvPr>
        </p:nvSpPr>
        <p:spPr>
          <a:xfrm>
            <a:off x="359729" y="1158869"/>
            <a:ext cx="8640763" cy="279306"/>
          </a:xfrm>
          <a:prstGeom prst="rect">
            <a:avLst/>
          </a:prstGeom>
        </p:spPr>
        <p:txBody>
          <a:bodyPr/>
          <a:lstStyle>
            <a:lvl1pPr marL="0" indent="0">
              <a:buNone/>
              <a:defRPr sz="1600"/>
            </a:lvl1pPr>
          </a:lstStyle>
          <a:p>
            <a:pPr lvl="0"/>
            <a:r>
              <a:rPr kumimoji="1" lang="ja-JP" altLang="en-US" dirty="0"/>
              <a:t>説明文（フォント</a:t>
            </a:r>
            <a:r>
              <a:rPr kumimoji="1" lang="en-US" altLang="ja-JP" dirty="0"/>
              <a:t>16Pt)</a:t>
            </a:r>
            <a:endParaRPr kumimoji="1" lang="ja-JP" altLang="en-US" dirty="0"/>
          </a:p>
        </p:txBody>
      </p:sp>
      <p:cxnSp>
        <p:nvCxnSpPr>
          <p:cNvPr id="15" name="直線コネクタ 14"/>
          <p:cNvCxnSpPr/>
          <p:nvPr userDrawn="1"/>
        </p:nvCxnSpPr>
        <p:spPr>
          <a:xfrm>
            <a:off x="215516" y="1122864"/>
            <a:ext cx="6264696" cy="0"/>
          </a:xfrm>
          <a:prstGeom prst="line">
            <a:avLst/>
          </a:prstGeom>
          <a:ln>
            <a:solidFill>
              <a:srgbClr val="EE7B48"/>
            </a:solidFill>
            <a:headEnd type="none"/>
            <a:tailEnd type="none"/>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35677732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ack Cover">
    <p:bg>
      <p:bgPr>
        <a:solidFill>
          <a:schemeClr val="accent3"/>
        </a:solidFill>
        <a:effectLst/>
      </p:bgPr>
    </p:bg>
    <p:spTree>
      <p:nvGrpSpPr>
        <p:cNvPr id="1" name=""/>
        <p:cNvGrpSpPr/>
        <p:nvPr/>
      </p:nvGrpSpPr>
      <p:grpSpPr>
        <a:xfrm>
          <a:off x="0" y="0"/>
          <a:ext cx="0" cy="0"/>
          <a:chOff x="0" y="0"/>
          <a:chExt cx="0" cy="0"/>
        </a:xfrm>
      </p:grpSpPr>
      <p:sp>
        <p:nvSpPr>
          <p:cNvPr id="5" name="正方形/長方形 4"/>
          <p:cNvSpPr/>
          <p:nvPr userDrawn="1"/>
        </p:nvSpPr>
        <p:spPr>
          <a:xfrm>
            <a:off x="0" y="576000"/>
            <a:ext cx="9144000" cy="399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 name="図 1"/>
          <p:cNvPicPr>
            <a:picLocks noChangeAspect="1"/>
          </p:cNvPicPr>
          <p:nvPr userDrawn="1"/>
        </p:nvPicPr>
        <p:blipFill rotWithShape="1">
          <a:blip r:embed="rId2" cstate="print">
            <a:extLst>
              <a:ext uri="{28A0092B-C50C-407E-A947-70E740481C1C}">
                <a14:useLocalDpi xmlns:a14="http://schemas.microsoft.com/office/drawing/2010/main" val="0"/>
              </a:ext>
            </a:extLst>
          </a:blip>
          <a:srcRect t="16938" r="30206"/>
          <a:stretch/>
        </p:blipFill>
        <p:spPr>
          <a:xfrm>
            <a:off x="6155795" y="0"/>
            <a:ext cx="2988332" cy="2112802"/>
          </a:xfrm>
          <a:prstGeom prst="rect">
            <a:avLst/>
          </a:prstGeom>
        </p:spPr>
      </p:pic>
      <p:pic>
        <p:nvPicPr>
          <p:cNvPr id="11" name="図 10"/>
          <p:cNvPicPr>
            <a:picLocks noChangeAspect="1"/>
          </p:cNvPicPr>
          <p:nvPr userDrawn="1"/>
        </p:nvPicPr>
        <p:blipFill rotWithShape="1">
          <a:blip r:embed="rId3" cstate="print">
            <a:extLst>
              <a:ext uri="{28A0092B-C50C-407E-A947-70E740481C1C}">
                <a14:useLocalDpi xmlns:a14="http://schemas.microsoft.com/office/drawing/2010/main" val="0"/>
              </a:ext>
            </a:extLst>
          </a:blip>
          <a:srcRect r="24315" b="28117"/>
          <a:stretch/>
        </p:blipFill>
        <p:spPr>
          <a:xfrm>
            <a:off x="6263933" y="3019264"/>
            <a:ext cx="2880321" cy="2124236"/>
          </a:xfrm>
          <a:prstGeom prst="rect">
            <a:avLst/>
          </a:prstGeom>
        </p:spPr>
      </p:pic>
      <p:sp>
        <p:nvSpPr>
          <p:cNvPr id="4" name="フッター プレースホルダー 1"/>
          <p:cNvSpPr>
            <a:spLocks noGrp="1"/>
          </p:cNvSpPr>
          <p:nvPr>
            <p:ph type="ftr" sz="quarter" idx="3"/>
          </p:nvPr>
        </p:nvSpPr>
        <p:spPr>
          <a:xfrm>
            <a:off x="252000" y="4932000"/>
            <a:ext cx="2160000" cy="135000"/>
          </a:xfrm>
          <a:prstGeom prst="rect">
            <a:avLst/>
          </a:prstGeom>
        </p:spPr>
        <p:txBody>
          <a:bodyPr vert="horz" lIns="0" tIns="0" rIns="0" bIns="0" rtlCol="0" anchor="b" anchorCtr="0"/>
          <a:lstStyle>
            <a:lvl1pPr algn="l">
              <a:defRPr sz="600">
                <a:solidFill>
                  <a:schemeClr val="bg1"/>
                </a:solidFill>
              </a:defRPr>
            </a:lvl1pPr>
          </a:lstStyle>
          <a:p>
            <a:r>
              <a:rPr lang="en-US" altLang="ja-JP" dirty="0"/>
              <a:t>©Canon IT Solutions Inc.  All rights reserved.</a:t>
            </a:r>
            <a:endParaRPr lang="ja-JP" altLang="en-US" dirty="0"/>
          </a:p>
        </p:txBody>
      </p:sp>
      <p:pic>
        <p:nvPicPr>
          <p:cNvPr id="6" name="図 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flipH="1">
            <a:off x="7812360" y="483518"/>
            <a:ext cx="337945" cy="222249"/>
          </a:xfrm>
          <a:prstGeom prst="rect">
            <a:avLst/>
          </a:prstGeom>
        </p:spPr>
      </p:pic>
      <p:pic>
        <p:nvPicPr>
          <p:cNvPr id="7" name="図 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568444" y="771550"/>
            <a:ext cx="307200" cy="485559"/>
          </a:xfrm>
          <a:prstGeom prst="rect">
            <a:avLst/>
          </a:prstGeom>
        </p:spPr>
      </p:pic>
      <p:pic>
        <p:nvPicPr>
          <p:cNvPr id="8" name="図 7"/>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443469" y="3948039"/>
            <a:ext cx="504310" cy="481551"/>
          </a:xfrm>
          <a:prstGeom prst="rect">
            <a:avLst/>
          </a:prstGeom>
        </p:spPr>
      </p:pic>
      <p:pic>
        <p:nvPicPr>
          <p:cNvPr id="9" name="図 8"/>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7272300" y="4429590"/>
            <a:ext cx="311641" cy="384689"/>
          </a:xfrm>
          <a:prstGeom prst="rect">
            <a:avLst/>
          </a:prstGeom>
        </p:spPr>
      </p:pic>
      <p:pic>
        <p:nvPicPr>
          <p:cNvPr id="10" name="図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flipH="1">
            <a:off x="7324344" y="3687874"/>
            <a:ext cx="519193" cy="551406"/>
          </a:xfrm>
          <a:prstGeom prst="rect">
            <a:avLst/>
          </a:prstGeom>
        </p:spPr>
      </p:pic>
      <p:sp>
        <p:nvSpPr>
          <p:cNvPr id="12" name="スライド番号プレースホルダー 5"/>
          <p:cNvSpPr>
            <a:spLocks noGrp="1"/>
          </p:cNvSpPr>
          <p:nvPr>
            <p:ph type="sldNum" sz="quarter" idx="4"/>
          </p:nvPr>
        </p:nvSpPr>
        <p:spPr>
          <a:xfrm>
            <a:off x="8532000" y="4932000"/>
            <a:ext cx="360000" cy="135000"/>
          </a:xfrm>
          <a:prstGeom prst="rect">
            <a:avLst/>
          </a:prstGeom>
        </p:spPr>
        <p:txBody>
          <a:bodyPr vert="horz" lIns="0" tIns="0" rIns="0" bIns="0" rtlCol="0" anchor="b" anchorCtr="0"/>
          <a:lstStyle>
            <a:lvl1pPr algn="r">
              <a:defRPr sz="900">
                <a:solidFill>
                  <a:schemeClr val="bg1"/>
                </a:solidFill>
              </a:defRPr>
            </a:lvl1pPr>
          </a:lstStyle>
          <a:p>
            <a:fld id="{78AE49ED-73EF-499C-8307-28EB0E7CF529}" type="slidenum">
              <a:rPr lang="ja-JP" altLang="en-US" smtClean="0"/>
              <a:pPr/>
              <a:t>‹#›</a:t>
            </a:fld>
            <a:endParaRPr lang="ja-JP" altLang="en-US" dirty="0"/>
          </a:p>
        </p:txBody>
      </p:sp>
    </p:spTree>
    <p:extLst>
      <p:ext uri="{BB962C8B-B14F-4D97-AF65-F5344CB8AC3E}">
        <p14:creationId xmlns:p14="http://schemas.microsoft.com/office/powerpoint/2010/main" val="3910478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ack Cover">
    <p:bg>
      <p:bgPr>
        <a:solidFill>
          <a:schemeClr val="tx2"/>
        </a:solidFill>
        <a:effectLst/>
      </p:bgPr>
    </p:bg>
    <p:spTree>
      <p:nvGrpSpPr>
        <p:cNvPr id="1" name=""/>
        <p:cNvGrpSpPr/>
        <p:nvPr/>
      </p:nvGrpSpPr>
      <p:grpSpPr>
        <a:xfrm>
          <a:off x="0" y="0"/>
          <a:ext cx="0" cy="0"/>
          <a:chOff x="0" y="0"/>
          <a:chExt cx="0" cy="0"/>
        </a:xfrm>
      </p:grpSpPr>
      <p:sp>
        <p:nvSpPr>
          <p:cNvPr id="5" name="正方形/長方形 4"/>
          <p:cNvSpPr/>
          <p:nvPr userDrawn="1"/>
        </p:nvSpPr>
        <p:spPr>
          <a:xfrm>
            <a:off x="0" y="576000"/>
            <a:ext cx="9144000" cy="399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 name="図 1"/>
          <p:cNvPicPr>
            <a:picLocks noChangeAspect="1"/>
          </p:cNvPicPr>
          <p:nvPr userDrawn="1"/>
        </p:nvPicPr>
        <p:blipFill rotWithShape="1">
          <a:blip r:embed="rId2" cstate="print">
            <a:extLst>
              <a:ext uri="{28A0092B-C50C-407E-A947-70E740481C1C}">
                <a14:useLocalDpi xmlns:a14="http://schemas.microsoft.com/office/drawing/2010/main" val="0"/>
              </a:ext>
            </a:extLst>
          </a:blip>
          <a:srcRect t="16938" r="30206"/>
          <a:stretch/>
        </p:blipFill>
        <p:spPr>
          <a:xfrm>
            <a:off x="6155795" y="0"/>
            <a:ext cx="2988332" cy="2112802"/>
          </a:xfrm>
          <a:prstGeom prst="rect">
            <a:avLst/>
          </a:prstGeom>
        </p:spPr>
      </p:pic>
      <p:pic>
        <p:nvPicPr>
          <p:cNvPr id="11" name="図 10"/>
          <p:cNvPicPr>
            <a:picLocks noChangeAspect="1"/>
          </p:cNvPicPr>
          <p:nvPr userDrawn="1"/>
        </p:nvPicPr>
        <p:blipFill rotWithShape="1">
          <a:blip r:embed="rId3" cstate="print">
            <a:extLst>
              <a:ext uri="{28A0092B-C50C-407E-A947-70E740481C1C}">
                <a14:useLocalDpi xmlns:a14="http://schemas.microsoft.com/office/drawing/2010/main" val="0"/>
              </a:ext>
            </a:extLst>
          </a:blip>
          <a:srcRect r="24315" b="28117"/>
          <a:stretch/>
        </p:blipFill>
        <p:spPr>
          <a:xfrm>
            <a:off x="6263933" y="3019264"/>
            <a:ext cx="2880321" cy="2124236"/>
          </a:xfrm>
          <a:prstGeom prst="rect">
            <a:avLst/>
          </a:prstGeom>
        </p:spPr>
      </p:pic>
      <p:sp>
        <p:nvSpPr>
          <p:cNvPr id="4" name="フッター プレースホルダー 1"/>
          <p:cNvSpPr>
            <a:spLocks noGrp="1"/>
          </p:cNvSpPr>
          <p:nvPr>
            <p:ph type="ftr" sz="quarter" idx="3"/>
          </p:nvPr>
        </p:nvSpPr>
        <p:spPr>
          <a:xfrm>
            <a:off x="252000" y="4932000"/>
            <a:ext cx="2160000" cy="135000"/>
          </a:xfrm>
          <a:prstGeom prst="rect">
            <a:avLst/>
          </a:prstGeom>
        </p:spPr>
        <p:txBody>
          <a:bodyPr vert="horz" lIns="0" tIns="0" rIns="0" bIns="0" rtlCol="0" anchor="b" anchorCtr="0"/>
          <a:lstStyle>
            <a:lvl1pPr algn="l">
              <a:defRPr sz="600">
                <a:solidFill>
                  <a:schemeClr val="bg1"/>
                </a:solidFill>
              </a:defRPr>
            </a:lvl1pPr>
          </a:lstStyle>
          <a:p>
            <a:r>
              <a:rPr lang="en-US" altLang="ja-JP" dirty="0"/>
              <a:t>©Canon IT Solutions Inc.  All rights reserved.</a:t>
            </a:r>
            <a:endParaRPr lang="ja-JP" altLang="en-US" dirty="0"/>
          </a:p>
        </p:txBody>
      </p:sp>
      <p:pic>
        <p:nvPicPr>
          <p:cNvPr id="6" name="図 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flipH="1">
            <a:off x="7812360" y="483518"/>
            <a:ext cx="337945" cy="222249"/>
          </a:xfrm>
          <a:prstGeom prst="rect">
            <a:avLst/>
          </a:prstGeom>
        </p:spPr>
      </p:pic>
      <p:pic>
        <p:nvPicPr>
          <p:cNvPr id="7" name="図 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568444" y="771550"/>
            <a:ext cx="307200" cy="485559"/>
          </a:xfrm>
          <a:prstGeom prst="rect">
            <a:avLst/>
          </a:prstGeom>
        </p:spPr>
      </p:pic>
      <p:pic>
        <p:nvPicPr>
          <p:cNvPr id="8" name="図 7"/>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443469" y="3948039"/>
            <a:ext cx="504310" cy="481551"/>
          </a:xfrm>
          <a:prstGeom prst="rect">
            <a:avLst/>
          </a:prstGeom>
        </p:spPr>
      </p:pic>
      <p:pic>
        <p:nvPicPr>
          <p:cNvPr id="9" name="図 8"/>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7272300" y="4429590"/>
            <a:ext cx="311641" cy="384689"/>
          </a:xfrm>
          <a:prstGeom prst="rect">
            <a:avLst/>
          </a:prstGeom>
        </p:spPr>
      </p:pic>
      <p:pic>
        <p:nvPicPr>
          <p:cNvPr id="10" name="図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flipH="1">
            <a:off x="7324344" y="3687874"/>
            <a:ext cx="519193" cy="551406"/>
          </a:xfrm>
          <a:prstGeom prst="rect">
            <a:avLst/>
          </a:prstGeom>
        </p:spPr>
      </p:pic>
      <p:sp>
        <p:nvSpPr>
          <p:cNvPr id="12" name="スライド番号プレースホルダー 5"/>
          <p:cNvSpPr>
            <a:spLocks noGrp="1"/>
          </p:cNvSpPr>
          <p:nvPr>
            <p:ph type="sldNum" sz="quarter" idx="4"/>
          </p:nvPr>
        </p:nvSpPr>
        <p:spPr>
          <a:xfrm>
            <a:off x="8532000" y="4932000"/>
            <a:ext cx="360000" cy="135000"/>
          </a:xfrm>
          <a:prstGeom prst="rect">
            <a:avLst/>
          </a:prstGeom>
        </p:spPr>
        <p:txBody>
          <a:bodyPr vert="horz" lIns="0" tIns="0" rIns="0" bIns="0" rtlCol="0" anchor="b" anchorCtr="0"/>
          <a:lstStyle>
            <a:lvl1pPr algn="r">
              <a:defRPr sz="900">
                <a:solidFill>
                  <a:schemeClr val="bg1"/>
                </a:solidFill>
              </a:defRPr>
            </a:lvl1pPr>
          </a:lstStyle>
          <a:p>
            <a:fld id="{78AE49ED-73EF-499C-8307-28EB0E7CF529}" type="slidenum">
              <a:rPr lang="ja-JP" altLang="en-US" smtClean="0"/>
              <a:pPr/>
              <a:t>‹#›</a:t>
            </a:fld>
            <a:endParaRPr lang="ja-JP" altLang="en-US" dirty="0"/>
          </a:p>
        </p:txBody>
      </p:sp>
    </p:spTree>
    <p:extLst>
      <p:ext uri="{BB962C8B-B14F-4D97-AF65-F5344CB8AC3E}">
        <p14:creationId xmlns:p14="http://schemas.microsoft.com/office/powerpoint/2010/main" val="2509023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bg>
      <p:bgPr>
        <a:solidFill>
          <a:schemeClr val="bg1"/>
        </a:solidFill>
        <a:effectLst/>
      </p:bgPr>
    </p:bg>
    <p:spTree>
      <p:nvGrpSpPr>
        <p:cNvPr id="1" name=""/>
        <p:cNvGrpSpPr/>
        <p:nvPr/>
      </p:nvGrpSpPr>
      <p:grpSpPr>
        <a:xfrm>
          <a:off x="0" y="0"/>
          <a:ext cx="0" cy="0"/>
          <a:chOff x="0" y="0"/>
          <a:chExt cx="0" cy="0"/>
        </a:xfrm>
      </p:grpSpPr>
      <p:sp>
        <p:nvSpPr>
          <p:cNvPr id="3" name="正方形/長方形 2"/>
          <p:cNvSpPr/>
          <p:nvPr userDrawn="1"/>
        </p:nvSpPr>
        <p:spPr>
          <a:xfrm>
            <a:off x="0" y="0"/>
            <a:ext cx="43200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 name="図 1"/>
          <p:cNvPicPr>
            <a:picLocks noChangeAspect="1"/>
          </p:cNvPicPr>
          <p:nvPr userDrawn="1"/>
        </p:nvPicPr>
        <p:blipFill rotWithShape="1">
          <a:blip r:embed="rId2" cstate="print">
            <a:extLst>
              <a:ext uri="{28A0092B-C50C-407E-A947-70E740481C1C}">
                <a14:useLocalDpi xmlns:a14="http://schemas.microsoft.com/office/drawing/2010/main" val="0"/>
              </a:ext>
            </a:extLst>
          </a:blip>
          <a:srcRect l="15347" r="1" b="29513"/>
          <a:stretch/>
        </p:blipFill>
        <p:spPr>
          <a:xfrm>
            <a:off x="0" y="3471501"/>
            <a:ext cx="2792392" cy="1692187"/>
          </a:xfrm>
          <a:prstGeom prst="rect">
            <a:avLst/>
          </a:prstGeom>
        </p:spPr>
      </p:pic>
      <p:pic>
        <p:nvPicPr>
          <p:cNvPr id="8" name="Picture 5" descr="\\psf\Host\Volumes\IOHD\G5-temp01_n\SuperStream\SS_Branding_2015\SuperStream_Logo_201506\corporate\ms_office\logo_corp_nega.wmf"/>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272200" y="279525"/>
            <a:ext cx="1440000" cy="255000"/>
          </a:xfrm>
          <a:prstGeom prst="rect">
            <a:avLst/>
          </a:prstGeom>
          <a:noFill/>
          <a:extLst>
            <a:ext uri="{909E8E84-426E-40DD-AFC4-6F175D3DCCD1}">
              <a14:hiddenFill xmlns:a14="http://schemas.microsoft.com/office/drawing/2010/main">
                <a:solidFill>
                  <a:srgbClr val="FFFFFF"/>
                </a:solidFill>
              </a14:hiddenFill>
            </a:ext>
          </a:extLst>
        </p:spPr>
      </p:pic>
      <p:sp>
        <p:nvSpPr>
          <p:cNvPr id="9" name="フッター プレースホルダー 1"/>
          <p:cNvSpPr>
            <a:spLocks noGrp="1"/>
          </p:cNvSpPr>
          <p:nvPr>
            <p:ph type="ftr" sz="quarter" idx="3"/>
          </p:nvPr>
        </p:nvSpPr>
        <p:spPr>
          <a:xfrm>
            <a:off x="252000" y="4932000"/>
            <a:ext cx="2160000" cy="135000"/>
          </a:xfrm>
          <a:prstGeom prst="rect">
            <a:avLst/>
          </a:prstGeom>
        </p:spPr>
        <p:txBody>
          <a:bodyPr vert="horz" lIns="0" tIns="0" rIns="0" bIns="0" rtlCol="0" anchor="b" anchorCtr="0"/>
          <a:lstStyle>
            <a:lvl1pPr algn="l">
              <a:defRPr sz="600">
                <a:solidFill>
                  <a:schemeClr val="tx1">
                    <a:tint val="75000"/>
                  </a:schemeClr>
                </a:solidFill>
              </a:defRPr>
            </a:lvl1pPr>
          </a:lstStyle>
          <a:p>
            <a:r>
              <a:rPr lang="en-US" altLang="ja-JP" dirty="0"/>
              <a:t>©Canon IT Solutions Inc.  All rights reserved.</a:t>
            </a:r>
            <a:endParaRPr lang="ja-JP" altLang="en-US" dirty="0"/>
          </a:p>
        </p:txBody>
      </p:sp>
      <p:sp>
        <p:nvSpPr>
          <p:cNvPr id="10" name="テキスト プレースホルダー 13"/>
          <p:cNvSpPr>
            <a:spLocks noGrp="1"/>
          </p:cNvSpPr>
          <p:nvPr>
            <p:ph type="body" sz="quarter" idx="14"/>
          </p:nvPr>
        </p:nvSpPr>
        <p:spPr>
          <a:xfrm>
            <a:off x="3167843" y="807554"/>
            <a:ext cx="5631095" cy="3727637"/>
          </a:xfrm>
          <a:prstGeom prst="rect">
            <a:avLst/>
          </a:prstGeom>
        </p:spPr>
        <p:txBody>
          <a:bodyPr lIns="0" tIns="0" rIns="0" bIns="0" anchor="t" anchorCtr="0"/>
          <a:lstStyle>
            <a:lvl1pPr marL="0" indent="0">
              <a:lnSpc>
                <a:spcPct val="100000"/>
              </a:lnSpc>
              <a:spcBef>
                <a:spcPts val="0"/>
              </a:spcBef>
              <a:spcAft>
                <a:spcPts val="0"/>
              </a:spcAft>
              <a:buFontTx/>
              <a:buNone/>
              <a:tabLst/>
              <a:defRPr sz="1800" b="1">
                <a:solidFill>
                  <a:schemeClr val="tx2"/>
                </a:solidFill>
                <a:latin typeface="+mn-ea"/>
                <a:ea typeface="+mn-ea"/>
              </a:defRPr>
            </a:lvl1pPr>
            <a:lvl2pPr>
              <a:defRPr sz="1200">
                <a:latin typeface="+mn-ea"/>
                <a:ea typeface="+mn-ea"/>
              </a:defRPr>
            </a:lvl2pPr>
            <a:lvl3pPr>
              <a:defRPr sz="1200">
                <a:latin typeface="+mn-ea"/>
                <a:ea typeface="+mn-ea"/>
              </a:defRPr>
            </a:lvl3pPr>
            <a:lvl4pPr>
              <a:defRPr sz="1200">
                <a:latin typeface="+mn-ea"/>
                <a:ea typeface="+mn-ea"/>
              </a:defRPr>
            </a:lvl4pPr>
            <a:lvl5pPr>
              <a:defRPr sz="1200">
                <a:latin typeface="+mn-ea"/>
                <a:ea typeface="+mn-ea"/>
              </a:defRPr>
            </a:lvl5pPr>
          </a:lstStyle>
          <a:p>
            <a:pPr lvl="0"/>
            <a:r>
              <a:rPr kumimoji="1" lang="ja-JP" altLang="en-US" dirty="0"/>
              <a:t>マスター テキストの書式設定</a:t>
            </a:r>
            <a:endParaRPr kumimoji="1" lang="en-US" altLang="ja-JP" dirty="0"/>
          </a:p>
        </p:txBody>
      </p:sp>
      <p:pic>
        <p:nvPicPr>
          <p:cNvPr id="11" name="図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10581" y="2794363"/>
            <a:ext cx="330128" cy="321104"/>
          </a:xfrm>
          <a:prstGeom prst="rect">
            <a:avLst/>
          </a:prstGeom>
        </p:spPr>
      </p:pic>
      <p:pic>
        <p:nvPicPr>
          <p:cNvPr id="12" name="図 1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20264642">
            <a:off x="317732" y="3810908"/>
            <a:ext cx="290393" cy="413662"/>
          </a:xfrm>
          <a:prstGeom prst="rect">
            <a:avLst/>
          </a:prstGeom>
        </p:spPr>
      </p:pic>
      <p:pic>
        <p:nvPicPr>
          <p:cNvPr id="13" name="図 12"/>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90687" y="4197219"/>
            <a:ext cx="458341" cy="384385"/>
          </a:xfrm>
          <a:prstGeom prst="rect">
            <a:avLst/>
          </a:prstGeom>
        </p:spPr>
      </p:pic>
      <p:pic>
        <p:nvPicPr>
          <p:cNvPr id="14" name="図 13"/>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087724" y="4011910"/>
            <a:ext cx="336509" cy="523281"/>
          </a:xfrm>
          <a:prstGeom prst="rect">
            <a:avLst/>
          </a:prstGeom>
        </p:spPr>
      </p:pic>
      <p:pic>
        <p:nvPicPr>
          <p:cNvPr id="15" name="図 14"/>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27584" y="3003798"/>
            <a:ext cx="950255" cy="853634"/>
          </a:xfrm>
          <a:prstGeom prst="rect">
            <a:avLst/>
          </a:prstGeom>
        </p:spPr>
      </p:pic>
      <p:pic>
        <p:nvPicPr>
          <p:cNvPr id="16" name="図 15"/>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7308304" y="303498"/>
            <a:ext cx="1490635" cy="328846"/>
          </a:xfrm>
          <a:prstGeom prst="rect">
            <a:avLst/>
          </a:prstGeom>
        </p:spPr>
      </p:pic>
      <p:sp>
        <p:nvSpPr>
          <p:cNvPr id="18" name="スライド番号プレースホルダー 5"/>
          <p:cNvSpPr>
            <a:spLocks noGrp="1"/>
          </p:cNvSpPr>
          <p:nvPr>
            <p:ph type="sldNum" sz="quarter" idx="4"/>
          </p:nvPr>
        </p:nvSpPr>
        <p:spPr>
          <a:xfrm>
            <a:off x="8532000" y="4932000"/>
            <a:ext cx="360000" cy="135000"/>
          </a:xfrm>
          <a:prstGeom prst="rect">
            <a:avLst/>
          </a:prstGeom>
        </p:spPr>
        <p:txBody>
          <a:bodyPr vert="horz" lIns="0" tIns="0" rIns="0" bIns="0" rtlCol="0" anchor="b" anchorCtr="0"/>
          <a:lstStyle>
            <a:lvl1pPr algn="r">
              <a:defRPr sz="900">
                <a:solidFill>
                  <a:schemeClr val="tx1">
                    <a:lumMod val="50000"/>
                    <a:lumOff val="50000"/>
                  </a:schemeClr>
                </a:solidFill>
              </a:defRPr>
            </a:lvl1pPr>
          </a:lstStyle>
          <a:p>
            <a:fld id="{78AE49ED-73EF-499C-8307-28EB0E7CF529}" type="slidenum">
              <a:rPr lang="ja-JP" altLang="en-US" smtClean="0"/>
              <a:pPr/>
              <a:t>‹#›</a:t>
            </a:fld>
            <a:endParaRPr lang="ja-JP" altLang="en-US" dirty="0"/>
          </a:p>
        </p:txBody>
      </p:sp>
    </p:spTree>
    <p:extLst>
      <p:ext uri="{BB962C8B-B14F-4D97-AF65-F5344CB8AC3E}">
        <p14:creationId xmlns:p14="http://schemas.microsoft.com/office/powerpoint/2010/main" val="4102734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p:spTree>
      <p:nvGrpSpPr>
        <p:cNvPr id="1" name=""/>
        <p:cNvGrpSpPr/>
        <p:nvPr/>
      </p:nvGrpSpPr>
      <p:grpSpPr>
        <a:xfrm>
          <a:off x="0" y="0"/>
          <a:ext cx="0" cy="0"/>
          <a:chOff x="0" y="0"/>
          <a:chExt cx="0" cy="0"/>
        </a:xfrm>
      </p:grpSpPr>
      <p:sp>
        <p:nvSpPr>
          <p:cNvPr id="7" name="正方形/長方形 6"/>
          <p:cNvSpPr/>
          <p:nvPr userDrawn="1"/>
        </p:nvSpPr>
        <p:spPr>
          <a:xfrm>
            <a:off x="0" y="0"/>
            <a:ext cx="144000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 name="図 1"/>
          <p:cNvPicPr>
            <a:picLocks noChangeAspect="1"/>
          </p:cNvPicPr>
          <p:nvPr userDrawn="1"/>
        </p:nvPicPr>
        <p:blipFill rotWithShape="1">
          <a:blip r:embed="rId2" cstate="print">
            <a:extLst>
              <a:ext uri="{28A0092B-C50C-407E-A947-70E740481C1C}">
                <a14:useLocalDpi xmlns:a14="http://schemas.microsoft.com/office/drawing/2010/main" val="0"/>
              </a:ext>
            </a:extLst>
          </a:blip>
          <a:srcRect l="33463" b="24413"/>
          <a:stretch/>
        </p:blipFill>
        <p:spPr>
          <a:xfrm>
            <a:off x="-508" y="1437624"/>
            <a:ext cx="2434051" cy="3708411"/>
          </a:xfrm>
          <a:prstGeom prst="rect">
            <a:avLst/>
          </a:prstGeom>
        </p:spPr>
      </p:pic>
      <p:sp>
        <p:nvSpPr>
          <p:cNvPr id="3" name="スライド番号プレースホルダー 2"/>
          <p:cNvSpPr>
            <a:spLocks noGrp="1"/>
          </p:cNvSpPr>
          <p:nvPr>
            <p:ph type="sldNum" sz="quarter" idx="10"/>
          </p:nvPr>
        </p:nvSpPr>
        <p:spPr>
          <a:xfrm>
            <a:off x="8532000" y="4932000"/>
            <a:ext cx="360000" cy="135000"/>
          </a:xfrm>
        </p:spPr>
        <p:txBody>
          <a:bodyPr/>
          <a:lstStyle/>
          <a:p>
            <a:fld id="{78AE49ED-73EF-499C-8307-28EB0E7CF529}" type="slidenum">
              <a:rPr lang="ja-JP" altLang="en-US" smtClean="0"/>
              <a:pPr/>
              <a:t>‹#›</a:t>
            </a:fld>
            <a:endParaRPr lang="ja-JP" altLang="en-US" dirty="0"/>
          </a:p>
        </p:txBody>
      </p:sp>
      <p:sp>
        <p:nvSpPr>
          <p:cNvPr id="6" name="タイトル 1"/>
          <p:cNvSpPr>
            <a:spLocks noGrp="1"/>
          </p:cNvSpPr>
          <p:nvPr>
            <p:ph type="title" hasCustomPrompt="1"/>
          </p:nvPr>
        </p:nvSpPr>
        <p:spPr>
          <a:xfrm>
            <a:off x="1871700" y="1275605"/>
            <a:ext cx="6840500" cy="2016225"/>
          </a:xfrm>
          <a:prstGeom prst="rect">
            <a:avLst/>
          </a:prstGeom>
        </p:spPr>
        <p:txBody>
          <a:bodyPr lIns="0" tIns="0" rIns="0" bIns="0" anchor="ctr" anchorCtr="0"/>
          <a:lstStyle>
            <a:lvl1pPr algn="l">
              <a:lnSpc>
                <a:spcPct val="100000"/>
              </a:lnSpc>
              <a:defRPr sz="2800" b="1">
                <a:solidFill>
                  <a:schemeClr val="tx2"/>
                </a:solidFill>
                <a:latin typeface="+mj-lt"/>
              </a:defRPr>
            </a:lvl1pPr>
          </a:lstStyle>
          <a:p>
            <a:r>
              <a:rPr kumimoji="1" lang="ja-JP" altLang="en-US" dirty="0"/>
              <a:t>フォントサイズ </a:t>
            </a:r>
            <a:r>
              <a:rPr kumimoji="1" lang="en-US" altLang="ja-JP" dirty="0"/>
              <a:t>28</a:t>
            </a:r>
            <a:br>
              <a:rPr kumimoji="1" lang="en-US" altLang="ja-JP" dirty="0"/>
            </a:br>
            <a:r>
              <a:rPr kumimoji="1" lang="ja-JP" altLang="en-US" dirty="0"/>
              <a:t>　　　　（メイリオ見出し）</a:t>
            </a:r>
          </a:p>
        </p:txBody>
      </p:sp>
      <p:pic>
        <p:nvPicPr>
          <p:cNvPr id="8" name="Picture 5" descr="\\psf\Host\Volumes\IOHD\G5-temp01_n\SuperStream\SS_Branding_2015\SuperStream_Logo_201506\corporate\ms_office\logo_corp_nega.wmf"/>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272200" y="279525"/>
            <a:ext cx="1440000" cy="255000"/>
          </a:xfrm>
          <a:prstGeom prst="rect">
            <a:avLst/>
          </a:prstGeom>
          <a:noFill/>
          <a:extLst>
            <a:ext uri="{909E8E84-426E-40DD-AFC4-6F175D3DCCD1}">
              <a14:hiddenFill xmlns:a14="http://schemas.microsoft.com/office/drawing/2010/main">
                <a:solidFill>
                  <a:srgbClr val="FFFFFF"/>
                </a:solidFill>
              </a14:hiddenFill>
            </a:ext>
          </a:extLst>
        </p:spPr>
      </p:pic>
      <p:sp>
        <p:nvSpPr>
          <p:cNvPr id="11" name="フッター プレースホルダー 1"/>
          <p:cNvSpPr>
            <a:spLocks noGrp="1"/>
          </p:cNvSpPr>
          <p:nvPr>
            <p:ph type="ftr" sz="quarter" idx="3"/>
          </p:nvPr>
        </p:nvSpPr>
        <p:spPr>
          <a:xfrm>
            <a:off x="252000" y="4932000"/>
            <a:ext cx="2160000" cy="135000"/>
          </a:xfrm>
          <a:prstGeom prst="rect">
            <a:avLst/>
          </a:prstGeom>
        </p:spPr>
        <p:txBody>
          <a:bodyPr vert="horz" lIns="0" tIns="0" rIns="0" bIns="0" rtlCol="0" anchor="b" anchorCtr="0"/>
          <a:lstStyle>
            <a:lvl1pPr algn="l">
              <a:defRPr sz="600">
                <a:solidFill>
                  <a:schemeClr val="tx1">
                    <a:tint val="75000"/>
                  </a:schemeClr>
                </a:solidFill>
              </a:defRPr>
            </a:lvl1pPr>
          </a:lstStyle>
          <a:p>
            <a:r>
              <a:rPr lang="en-US" altLang="ja-JP" dirty="0"/>
              <a:t>©Canon IT Solutions Inc.  All rights reserved.</a:t>
            </a:r>
            <a:endParaRPr lang="ja-JP" altLang="en-US" dirty="0"/>
          </a:p>
        </p:txBody>
      </p:sp>
      <p:pic>
        <p:nvPicPr>
          <p:cNvPr id="9" name="図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67991" y="749002"/>
            <a:ext cx="590787" cy="550580"/>
          </a:xfrm>
          <a:prstGeom prst="rect">
            <a:avLst/>
          </a:prstGeom>
        </p:spPr>
      </p:pic>
      <p:pic>
        <p:nvPicPr>
          <p:cNvPr id="10" name="図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53090" y="2823778"/>
            <a:ext cx="335554" cy="512746"/>
          </a:xfrm>
          <a:prstGeom prst="rect">
            <a:avLst/>
          </a:prstGeom>
        </p:spPr>
      </p:pic>
      <p:pic>
        <p:nvPicPr>
          <p:cNvPr id="12" name="図 11"/>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39084" y="1934005"/>
            <a:ext cx="478408" cy="410715"/>
          </a:xfrm>
          <a:prstGeom prst="rect">
            <a:avLst/>
          </a:prstGeom>
        </p:spPr>
      </p:pic>
      <p:pic>
        <p:nvPicPr>
          <p:cNvPr id="13" name="図 12"/>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503548" y="4271353"/>
            <a:ext cx="472936" cy="351380"/>
          </a:xfrm>
          <a:prstGeom prst="rect">
            <a:avLst/>
          </a:prstGeom>
        </p:spPr>
      </p:pic>
      <p:pic>
        <p:nvPicPr>
          <p:cNvPr id="14" name="図 13"/>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223628" y="3829750"/>
            <a:ext cx="515904" cy="304006"/>
          </a:xfrm>
          <a:prstGeom prst="rect">
            <a:avLst/>
          </a:prstGeom>
        </p:spPr>
      </p:pic>
      <p:pic>
        <p:nvPicPr>
          <p:cNvPr id="15" name="図 14"/>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7308304" y="303498"/>
            <a:ext cx="1490635" cy="328846"/>
          </a:xfrm>
          <a:prstGeom prst="rect">
            <a:avLst/>
          </a:prstGeom>
        </p:spPr>
      </p:pic>
    </p:spTree>
    <p:extLst>
      <p:ext uri="{BB962C8B-B14F-4D97-AF65-F5344CB8AC3E}">
        <p14:creationId xmlns:p14="http://schemas.microsoft.com/office/powerpoint/2010/main" val="2782559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p:spTree>
      <p:nvGrpSpPr>
        <p:cNvPr id="1" name=""/>
        <p:cNvGrpSpPr/>
        <p:nvPr/>
      </p:nvGrpSpPr>
      <p:grpSpPr>
        <a:xfrm>
          <a:off x="0" y="0"/>
          <a:ext cx="0" cy="0"/>
          <a:chOff x="0" y="0"/>
          <a:chExt cx="0" cy="0"/>
        </a:xfrm>
      </p:grpSpPr>
      <p:sp>
        <p:nvSpPr>
          <p:cNvPr id="6" name="正方形/長方形 5"/>
          <p:cNvSpPr/>
          <p:nvPr userDrawn="1"/>
        </p:nvSpPr>
        <p:spPr>
          <a:xfrm>
            <a:off x="0" y="4583498"/>
            <a:ext cx="9144000" cy="5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 name="図 1"/>
          <p:cNvPicPr>
            <a:picLocks noChangeAspect="1"/>
          </p:cNvPicPr>
          <p:nvPr userDrawn="1"/>
        </p:nvPicPr>
        <p:blipFill rotWithShape="1">
          <a:blip r:embed="rId2" cstate="print">
            <a:extLst>
              <a:ext uri="{28A0092B-C50C-407E-A947-70E740481C1C}">
                <a14:useLocalDpi xmlns:a14="http://schemas.microsoft.com/office/drawing/2010/main" val="0"/>
              </a:ext>
            </a:extLst>
          </a:blip>
          <a:srcRect r="27795" b="36032"/>
          <a:stretch/>
        </p:blipFill>
        <p:spPr>
          <a:xfrm>
            <a:off x="5903640" y="3028747"/>
            <a:ext cx="3240360" cy="2137488"/>
          </a:xfrm>
          <a:prstGeom prst="rect">
            <a:avLst/>
          </a:prstGeom>
        </p:spPr>
      </p:pic>
      <p:sp>
        <p:nvSpPr>
          <p:cNvPr id="7" name="フッター プレースホルダー 1"/>
          <p:cNvSpPr>
            <a:spLocks noGrp="1"/>
          </p:cNvSpPr>
          <p:nvPr>
            <p:ph type="ftr" sz="quarter" idx="3"/>
          </p:nvPr>
        </p:nvSpPr>
        <p:spPr>
          <a:xfrm>
            <a:off x="252000" y="4932000"/>
            <a:ext cx="2160000" cy="135000"/>
          </a:xfrm>
          <a:prstGeom prst="rect">
            <a:avLst/>
          </a:prstGeom>
        </p:spPr>
        <p:txBody>
          <a:bodyPr vert="horz" lIns="0" tIns="0" rIns="0" bIns="0" rtlCol="0" anchor="b" anchorCtr="0"/>
          <a:lstStyle>
            <a:lvl1pPr algn="l">
              <a:defRPr sz="600">
                <a:solidFill>
                  <a:schemeClr val="bg1"/>
                </a:solidFill>
              </a:defRPr>
            </a:lvl1pPr>
          </a:lstStyle>
          <a:p>
            <a:r>
              <a:rPr lang="en-US" altLang="ja-JP" dirty="0"/>
              <a:t>©Canon IT Solutions Inc.  All rights reserved.</a:t>
            </a:r>
            <a:endParaRPr lang="ja-JP" altLang="en-US" dirty="0"/>
          </a:p>
        </p:txBody>
      </p:sp>
      <p:sp>
        <p:nvSpPr>
          <p:cNvPr id="3" name="スライド番号プレースホルダー 2"/>
          <p:cNvSpPr>
            <a:spLocks noGrp="1"/>
          </p:cNvSpPr>
          <p:nvPr>
            <p:ph type="sldNum" sz="quarter" idx="10"/>
          </p:nvPr>
        </p:nvSpPr>
        <p:spPr>
          <a:xfrm>
            <a:off x="8532000" y="4932000"/>
            <a:ext cx="360000" cy="135000"/>
          </a:xfrm>
        </p:spPr>
        <p:txBody>
          <a:bodyPr/>
          <a:lstStyle/>
          <a:p>
            <a:fld id="{78AE49ED-73EF-499C-8307-28EB0E7CF529}" type="slidenum">
              <a:rPr lang="ja-JP" altLang="en-US" smtClean="0"/>
              <a:pPr/>
              <a:t>‹#›</a:t>
            </a:fld>
            <a:endParaRPr lang="ja-JP" altLang="en-US" dirty="0"/>
          </a:p>
        </p:txBody>
      </p:sp>
      <p:pic>
        <p:nvPicPr>
          <p:cNvPr id="8" name="図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982236" y="4434845"/>
            <a:ext cx="326068" cy="524890"/>
          </a:xfrm>
          <a:prstGeom prst="rect">
            <a:avLst/>
          </a:prstGeom>
        </p:spPr>
      </p:pic>
      <p:pic>
        <p:nvPicPr>
          <p:cNvPr id="9" name="図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568444" y="3972363"/>
            <a:ext cx="298228" cy="368132"/>
          </a:xfrm>
          <a:prstGeom prst="rect">
            <a:avLst/>
          </a:prstGeom>
        </p:spPr>
      </p:pic>
      <p:pic>
        <p:nvPicPr>
          <p:cNvPr id="11" name="図 1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560309" y="3142113"/>
            <a:ext cx="415869" cy="515148"/>
          </a:xfrm>
          <a:prstGeom prst="rect">
            <a:avLst/>
          </a:prstGeom>
        </p:spPr>
      </p:pic>
      <p:pic>
        <p:nvPicPr>
          <p:cNvPr id="12" name="図 11"/>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633020" y="3595673"/>
            <a:ext cx="328501" cy="501818"/>
          </a:xfrm>
          <a:prstGeom prst="rect">
            <a:avLst/>
          </a:prstGeom>
        </p:spPr>
      </p:pic>
      <p:pic>
        <p:nvPicPr>
          <p:cNvPr id="13" name="図 12"/>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048746" y="2592668"/>
            <a:ext cx="460056" cy="685890"/>
          </a:xfrm>
          <a:prstGeom prst="rect">
            <a:avLst/>
          </a:prstGeom>
        </p:spPr>
      </p:pic>
      <p:pic>
        <p:nvPicPr>
          <p:cNvPr id="14" name="図 13"/>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308304" y="303498"/>
            <a:ext cx="1490635" cy="328846"/>
          </a:xfrm>
          <a:prstGeom prst="rect">
            <a:avLst/>
          </a:prstGeom>
        </p:spPr>
      </p:pic>
      <p:sp>
        <p:nvSpPr>
          <p:cNvPr id="10" name="タイトル 1"/>
          <p:cNvSpPr>
            <a:spLocks noGrp="1"/>
          </p:cNvSpPr>
          <p:nvPr>
            <p:ph type="title" hasCustomPrompt="1"/>
          </p:nvPr>
        </p:nvSpPr>
        <p:spPr>
          <a:xfrm>
            <a:off x="358775" y="1311610"/>
            <a:ext cx="7093285" cy="1980220"/>
          </a:xfrm>
          <a:prstGeom prst="rect">
            <a:avLst/>
          </a:prstGeom>
        </p:spPr>
        <p:txBody>
          <a:bodyPr lIns="0" tIns="0" rIns="0" bIns="0" anchor="ctr" anchorCtr="0"/>
          <a:lstStyle>
            <a:lvl1pPr algn="l">
              <a:lnSpc>
                <a:spcPct val="110000"/>
              </a:lnSpc>
              <a:spcAft>
                <a:spcPts val="0"/>
              </a:spcAft>
              <a:defRPr sz="2800" b="1">
                <a:solidFill>
                  <a:schemeClr val="tx2"/>
                </a:solidFill>
                <a:latin typeface="+mj-lt"/>
              </a:defRPr>
            </a:lvl1pPr>
          </a:lstStyle>
          <a:p>
            <a:r>
              <a:rPr kumimoji="1" lang="ja-JP" altLang="en-US" dirty="0"/>
              <a:t>フォントサイズ </a:t>
            </a:r>
            <a:r>
              <a:rPr kumimoji="1" lang="en-US" altLang="ja-JP" dirty="0"/>
              <a:t>28</a:t>
            </a:r>
            <a:br>
              <a:rPr kumimoji="1" lang="en-US" altLang="ja-JP" dirty="0"/>
            </a:br>
            <a:r>
              <a:rPr kumimoji="1" lang="ja-JP" altLang="en-US" dirty="0"/>
              <a:t>　　　　（メイリオ見出し）</a:t>
            </a:r>
          </a:p>
        </p:txBody>
      </p:sp>
    </p:spTree>
    <p:extLst>
      <p:ext uri="{BB962C8B-B14F-4D97-AF65-F5344CB8AC3E}">
        <p14:creationId xmlns:p14="http://schemas.microsoft.com/office/powerpoint/2010/main" val="849866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General_AC">
    <p:spTree>
      <p:nvGrpSpPr>
        <p:cNvPr id="1" name=""/>
        <p:cNvGrpSpPr/>
        <p:nvPr/>
      </p:nvGrpSpPr>
      <p:grpSpPr>
        <a:xfrm>
          <a:off x="0" y="0"/>
          <a:ext cx="0" cy="0"/>
          <a:chOff x="0" y="0"/>
          <a:chExt cx="0" cy="0"/>
        </a:xfrm>
      </p:grpSpPr>
      <p:sp>
        <p:nvSpPr>
          <p:cNvPr id="7" name="正方形/長方形 6"/>
          <p:cNvSpPr/>
          <p:nvPr userDrawn="1"/>
        </p:nvSpPr>
        <p:spPr>
          <a:xfrm>
            <a:off x="0" y="0"/>
            <a:ext cx="9144000" cy="14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 name="図 3"/>
          <p:cNvPicPr>
            <a:picLocks noChangeAspect="1"/>
          </p:cNvPicPr>
          <p:nvPr userDrawn="1"/>
        </p:nvPicPr>
        <p:blipFill rotWithShape="1">
          <a:blip r:embed="rId2" cstate="print">
            <a:extLst>
              <a:ext uri="{28A0092B-C50C-407E-A947-70E740481C1C}">
                <a14:useLocalDpi xmlns:a14="http://schemas.microsoft.com/office/drawing/2010/main" val="0"/>
              </a:ext>
            </a:extLst>
          </a:blip>
          <a:srcRect t="48226" r="28485"/>
          <a:stretch/>
        </p:blipFill>
        <p:spPr>
          <a:xfrm>
            <a:off x="6749590" y="0"/>
            <a:ext cx="2394918" cy="599346"/>
          </a:xfrm>
          <a:prstGeom prst="rect">
            <a:avLst/>
          </a:prstGeom>
        </p:spPr>
      </p:pic>
      <p:sp>
        <p:nvSpPr>
          <p:cNvPr id="6" name="スライド番号プレースホルダー 5"/>
          <p:cNvSpPr>
            <a:spLocks noGrp="1"/>
          </p:cNvSpPr>
          <p:nvPr>
            <p:ph type="sldNum" sz="quarter" idx="12"/>
          </p:nvPr>
        </p:nvSpPr>
        <p:spPr>
          <a:xfrm>
            <a:off x="8532000" y="4932000"/>
            <a:ext cx="360000" cy="135000"/>
          </a:xfrm>
        </p:spPr>
        <p:txBody>
          <a:bodyPr/>
          <a:lstStyle/>
          <a:p>
            <a:fld id="{78AE49ED-73EF-499C-8307-28EB0E7CF529}" type="slidenum">
              <a:rPr kumimoji="1" lang="ja-JP" altLang="en-US" smtClean="0"/>
              <a:t>‹#›</a:t>
            </a:fld>
            <a:endParaRPr kumimoji="1" lang="ja-JP" altLang="en-US" dirty="0"/>
          </a:p>
        </p:txBody>
      </p:sp>
      <p:sp>
        <p:nvSpPr>
          <p:cNvPr id="2" name="タイトル 1"/>
          <p:cNvSpPr>
            <a:spLocks noGrp="1"/>
          </p:cNvSpPr>
          <p:nvPr>
            <p:ph type="title" hasCustomPrompt="1"/>
          </p:nvPr>
        </p:nvSpPr>
        <p:spPr>
          <a:xfrm>
            <a:off x="288000" y="216000"/>
            <a:ext cx="7200000" cy="360000"/>
          </a:xfrm>
          <a:prstGeom prst="rect">
            <a:avLst/>
          </a:prstGeom>
        </p:spPr>
        <p:txBody>
          <a:bodyPr lIns="0" tIns="0" rIns="0" bIns="0" anchor="t" anchorCtr="0"/>
          <a:lstStyle>
            <a:lvl1pPr algn="l">
              <a:lnSpc>
                <a:spcPct val="100000"/>
              </a:lnSpc>
              <a:defRPr sz="2400" b="1">
                <a:solidFill>
                  <a:schemeClr val="tx2"/>
                </a:solidFill>
                <a:latin typeface="+mj-lt"/>
              </a:defRPr>
            </a:lvl1pPr>
          </a:lstStyle>
          <a:p>
            <a:r>
              <a:rPr kumimoji="1" lang="ja-JP" altLang="en-US" dirty="0"/>
              <a:t>フォントサイズ</a:t>
            </a:r>
            <a:r>
              <a:rPr kumimoji="1" lang="en-US" altLang="ja-JP" dirty="0"/>
              <a:t>24 </a:t>
            </a:r>
            <a:r>
              <a:rPr kumimoji="1" lang="ja-JP" altLang="en-US" dirty="0"/>
              <a:t>（メイリオ見出し）</a:t>
            </a:r>
          </a:p>
        </p:txBody>
      </p:sp>
      <p:sp>
        <p:nvSpPr>
          <p:cNvPr id="8" name="フッター プレースホルダー 1"/>
          <p:cNvSpPr>
            <a:spLocks noGrp="1"/>
          </p:cNvSpPr>
          <p:nvPr>
            <p:ph type="ftr" sz="quarter" idx="3"/>
          </p:nvPr>
        </p:nvSpPr>
        <p:spPr>
          <a:xfrm>
            <a:off x="252000" y="4932000"/>
            <a:ext cx="2160000" cy="135000"/>
          </a:xfrm>
          <a:prstGeom prst="rect">
            <a:avLst/>
          </a:prstGeom>
        </p:spPr>
        <p:txBody>
          <a:bodyPr vert="horz" lIns="0" tIns="0" rIns="0" bIns="0" rtlCol="0" anchor="b" anchorCtr="0"/>
          <a:lstStyle>
            <a:lvl1pPr algn="l">
              <a:defRPr sz="600">
                <a:solidFill>
                  <a:schemeClr val="tx1">
                    <a:tint val="75000"/>
                  </a:schemeClr>
                </a:solidFill>
              </a:defRPr>
            </a:lvl1pPr>
          </a:lstStyle>
          <a:p>
            <a:r>
              <a:rPr lang="en-US" altLang="ja-JP" dirty="0"/>
              <a:t>©Canon IT Solutions Inc.  All rights reserved.</a:t>
            </a:r>
            <a:endParaRPr lang="ja-JP" altLang="en-US" dirty="0"/>
          </a:p>
        </p:txBody>
      </p:sp>
      <p:pic>
        <p:nvPicPr>
          <p:cNvPr id="12" name="図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74965" y="231490"/>
            <a:ext cx="1223974" cy="270018"/>
          </a:xfrm>
          <a:prstGeom prst="rect">
            <a:avLst/>
          </a:prstGeom>
        </p:spPr>
      </p:pic>
    </p:spTree>
    <p:extLst>
      <p:ext uri="{BB962C8B-B14F-4D97-AF65-F5344CB8AC3E}">
        <p14:creationId xmlns:p14="http://schemas.microsoft.com/office/powerpoint/2010/main" val="3828270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eneral_AC">
    <p:spTree>
      <p:nvGrpSpPr>
        <p:cNvPr id="1" name=""/>
        <p:cNvGrpSpPr/>
        <p:nvPr/>
      </p:nvGrpSpPr>
      <p:grpSpPr>
        <a:xfrm>
          <a:off x="0" y="0"/>
          <a:ext cx="0" cy="0"/>
          <a:chOff x="0" y="0"/>
          <a:chExt cx="0" cy="0"/>
        </a:xfrm>
      </p:grpSpPr>
      <p:sp>
        <p:nvSpPr>
          <p:cNvPr id="7" name="正方形/長方形 6"/>
          <p:cNvSpPr/>
          <p:nvPr userDrawn="1"/>
        </p:nvSpPr>
        <p:spPr>
          <a:xfrm>
            <a:off x="0" y="0"/>
            <a:ext cx="9144000" cy="14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 name="図 3"/>
          <p:cNvPicPr>
            <a:picLocks noChangeAspect="1"/>
          </p:cNvPicPr>
          <p:nvPr userDrawn="1"/>
        </p:nvPicPr>
        <p:blipFill rotWithShape="1">
          <a:blip r:embed="rId2" cstate="print">
            <a:extLst>
              <a:ext uri="{28A0092B-C50C-407E-A947-70E740481C1C}">
                <a14:useLocalDpi xmlns:a14="http://schemas.microsoft.com/office/drawing/2010/main" val="0"/>
              </a:ext>
            </a:extLst>
          </a:blip>
          <a:srcRect t="48226" r="28485"/>
          <a:stretch/>
        </p:blipFill>
        <p:spPr>
          <a:xfrm>
            <a:off x="6749590" y="0"/>
            <a:ext cx="2394918" cy="599346"/>
          </a:xfrm>
          <a:prstGeom prst="rect">
            <a:avLst/>
          </a:prstGeom>
        </p:spPr>
      </p:pic>
      <p:sp>
        <p:nvSpPr>
          <p:cNvPr id="6" name="スライド番号プレースホルダー 5"/>
          <p:cNvSpPr>
            <a:spLocks noGrp="1"/>
          </p:cNvSpPr>
          <p:nvPr>
            <p:ph type="sldNum" sz="quarter" idx="12"/>
          </p:nvPr>
        </p:nvSpPr>
        <p:spPr>
          <a:xfrm>
            <a:off x="8532000" y="4932000"/>
            <a:ext cx="360000" cy="135000"/>
          </a:xfrm>
        </p:spPr>
        <p:txBody>
          <a:bodyPr/>
          <a:lstStyle/>
          <a:p>
            <a:fld id="{78AE49ED-73EF-499C-8307-28EB0E7CF529}" type="slidenum">
              <a:rPr kumimoji="1" lang="ja-JP" altLang="en-US" smtClean="0"/>
              <a:t>‹#›</a:t>
            </a:fld>
            <a:endParaRPr kumimoji="1" lang="ja-JP" altLang="en-US" dirty="0"/>
          </a:p>
        </p:txBody>
      </p:sp>
      <p:sp>
        <p:nvSpPr>
          <p:cNvPr id="14" name="テキスト プレースホルダー 13"/>
          <p:cNvSpPr>
            <a:spLocks noGrp="1"/>
          </p:cNvSpPr>
          <p:nvPr>
            <p:ph type="body" sz="quarter" idx="14" hasCustomPrompt="1"/>
          </p:nvPr>
        </p:nvSpPr>
        <p:spPr>
          <a:xfrm>
            <a:off x="358775" y="864000"/>
            <a:ext cx="8640000" cy="3780420"/>
          </a:xfrm>
          <a:prstGeom prst="rect">
            <a:avLst/>
          </a:prstGeom>
        </p:spPr>
        <p:txBody>
          <a:bodyPr lIns="0" tIns="0" rIns="0" bIns="0"/>
          <a:lstStyle>
            <a:lvl1pPr marL="0" indent="0">
              <a:lnSpc>
                <a:spcPts val="1700"/>
              </a:lnSpc>
              <a:spcBef>
                <a:spcPts val="0"/>
              </a:spcBef>
              <a:buNone/>
              <a:defRPr sz="1600">
                <a:latin typeface="+mn-ea"/>
                <a:ea typeface="+mn-ea"/>
              </a:defRPr>
            </a:lvl1pPr>
            <a:lvl2pPr>
              <a:defRPr sz="1200">
                <a:latin typeface="+mn-ea"/>
                <a:ea typeface="+mn-ea"/>
              </a:defRPr>
            </a:lvl2pPr>
            <a:lvl3pPr>
              <a:defRPr sz="1200">
                <a:latin typeface="+mn-ea"/>
                <a:ea typeface="+mn-ea"/>
              </a:defRPr>
            </a:lvl3pPr>
            <a:lvl4pPr>
              <a:defRPr sz="1200">
                <a:latin typeface="+mn-ea"/>
                <a:ea typeface="+mn-ea"/>
              </a:defRPr>
            </a:lvl4pPr>
            <a:lvl5pPr>
              <a:defRPr sz="1200">
                <a:latin typeface="+mn-ea"/>
                <a:ea typeface="+mn-ea"/>
              </a:defRPr>
            </a:lvl5pPr>
          </a:lstStyle>
          <a:p>
            <a:pPr lvl="0"/>
            <a:r>
              <a:rPr kumimoji="1" lang="ja-JP" altLang="en-US" dirty="0"/>
              <a:t>文章（必要な場合のみ）　フォントサイズ </a:t>
            </a:r>
            <a:r>
              <a:rPr kumimoji="1" lang="en-US" altLang="ja-JP" dirty="0"/>
              <a:t>16P</a:t>
            </a:r>
          </a:p>
        </p:txBody>
      </p:sp>
      <p:sp>
        <p:nvSpPr>
          <p:cNvPr id="2" name="タイトル 1"/>
          <p:cNvSpPr>
            <a:spLocks noGrp="1"/>
          </p:cNvSpPr>
          <p:nvPr>
            <p:ph type="title" hasCustomPrompt="1"/>
          </p:nvPr>
        </p:nvSpPr>
        <p:spPr>
          <a:xfrm>
            <a:off x="288000" y="216000"/>
            <a:ext cx="7200000" cy="360000"/>
          </a:xfrm>
          <a:prstGeom prst="rect">
            <a:avLst/>
          </a:prstGeom>
        </p:spPr>
        <p:txBody>
          <a:bodyPr lIns="0" tIns="0" rIns="0" bIns="0" anchor="t" anchorCtr="0"/>
          <a:lstStyle>
            <a:lvl1pPr algn="l">
              <a:lnSpc>
                <a:spcPct val="100000"/>
              </a:lnSpc>
              <a:defRPr sz="2400" b="1">
                <a:solidFill>
                  <a:schemeClr val="tx2"/>
                </a:solidFill>
                <a:latin typeface="+mj-lt"/>
              </a:defRPr>
            </a:lvl1pPr>
          </a:lstStyle>
          <a:p>
            <a:r>
              <a:rPr kumimoji="1" lang="ja-JP" altLang="en-US" dirty="0"/>
              <a:t>フォントサイズ</a:t>
            </a:r>
            <a:r>
              <a:rPr kumimoji="1" lang="en-US" altLang="ja-JP" dirty="0"/>
              <a:t>24 </a:t>
            </a:r>
            <a:r>
              <a:rPr kumimoji="1" lang="ja-JP" altLang="en-US" dirty="0"/>
              <a:t>（メイリオ見出し）</a:t>
            </a:r>
          </a:p>
        </p:txBody>
      </p:sp>
      <p:sp>
        <p:nvSpPr>
          <p:cNvPr id="8" name="フッター プレースホルダー 1"/>
          <p:cNvSpPr>
            <a:spLocks noGrp="1"/>
          </p:cNvSpPr>
          <p:nvPr>
            <p:ph type="ftr" sz="quarter" idx="3"/>
          </p:nvPr>
        </p:nvSpPr>
        <p:spPr>
          <a:xfrm>
            <a:off x="252000" y="4932000"/>
            <a:ext cx="2160000" cy="135000"/>
          </a:xfrm>
          <a:prstGeom prst="rect">
            <a:avLst/>
          </a:prstGeom>
        </p:spPr>
        <p:txBody>
          <a:bodyPr vert="horz" lIns="0" tIns="0" rIns="0" bIns="0" rtlCol="0" anchor="b" anchorCtr="0"/>
          <a:lstStyle>
            <a:lvl1pPr algn="l">
              <a:defRPr sz="600">
                <a:solidFill>
                  <a:schemeClr val="tx1">
                    <a:tint val="75000"/>
                  </a:schemeClr>
                </a:solidFill>
              </a:defRPr>
            </a:lvl1pPr>
          </a:lstStyle>
          <a:p>
            <a:r>
              <a:rPr lang="en-US" altLang="ja-JP" dirty="0"/>
              <a:t>©Canon IT Solutions Inc.  All rights reserved.</a:t>
            </a:r>
            <a:endParaRPr lang="ja-JP" altLang="en-US" dirty="0"/>
          </a:p>
        </p:txBody>
      </p:sp>
      <p:pic>
        <p:nvPicPr>
          <p:cNvPr id="12" name="図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74965" y="231490"/>
            <a:ext cx="1223974" cy="270018"/>
          </a:xfrm>
          <a:prstGeom prst="rect">
            <a:avLst/>
          </a:prstGeom>
        </p:spPr>
      </p:pic>
    </p:spTree>
    <p:extLst>
      <p:ext uri="{BB962C8B-B14F-4D97-AF65-F5344CB8AC3E}">
        <p14:creationId xmlns:p14="http://schemas.microsoft.com/office/powerpoint/2010/main" val="20436945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General_AC">
    <p:spTree>
      <p:nvGrpSpPr>
        <p:cNvPr id="1" name=""/>
        <p:cNvGrpSpPr/>
        <p:nvPr/>
      </p:nvGrpSpPr>
      <p:grpSpPr>
        <a:xfrm>
          <a:off x="0" y="0"/>
          <a:ext cx="0" cy="0"/>
          <a:chOff x="0" y="0"/>
          <a:chExt cx="0" cy="0"/>
        </a:xfrm>
      </p:grpSpPr>
      <p:sp>
        <p:nvSpPr>
          <p:cNvPr id="7" name="正方形/長方形 6"/>
          <p:cNvSpPr/>
          <p:nvPr userDrawn="1"/>
        </p:nvSpPr>
        <p:spPr>
          <a:xfrm>
            <a:off x="0" y="0"/>
            <a:ext cx="9144000" cy="14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 name="図 3"/>
          <p:cNvPicPr>
            <a:picLocks noChangeAspect="1"/>
          </p:cNvPicPr>
          <p:nvPr userDrawn="1"/>
        </p:nvPicPr>
        <p:blipFill rotWithShape="1">
          <a:blip r:embed="rId2" cstate="print">
            <a:extLst>
              <a:ext uri="{28A0092B-C50C-407E-A947-70E740481C1C}">
                <a14:useLocalDpi xmlns:a14="http://schemas.microsoft.com/office/drawing/2010/main" val="0"/>
              </a:ext>
            </a:extLst>
          </a:blip>
          <a:srcRect t="48226" r="28485"/>
          <a:stretch/>
        </p:blipFill>
        <p:spPr>
          <a:xfrm>
            <a:off x="6749590" y="0"/>
            <a:ext cx="2394918" cy="599346"/>
          </a:xfrm>
          <a:prstGeom prst="rect">
            <a:avLst/>
          </a:prstGeom>
        </p:spPr>
      </p:pic>
      <p:sp>
        <p:nvSpPr>
          <p:cNvPr id="6" name="スライド番号プレースホルダー 5"/>
          <p:cNvSpPr>
            <a:spLocks noGrp="1"/>
          </p:cNvSpPr>
          <p:nvPr>
            <p:ph type="sldNum" sz="quarter" idx="12"/>
          </p:nvPr>
        </p:nvSpPr>
        <p:spPr>
          <a:xfrm>
            <a:off x="8532000" y="4932000"/>
            <a:ext cx="360000" cy="135000"/>
          </a:xfrm>
        </p:spPr>
        <p:txBody>
          <a:bodyPr/>
          <a:lstStyle/>
          <a:p>
            <a:fld id="{78AE49ED-73EF-499C-8307-28EB0E7CF529}" type="slidenum">
              <a:rPr kumimoji="1" lang="ja-JP" altLang="en-US" smtClean="0"/>
              <a:t>‹#›</a:t>
            </a:fld>
            <a:endParaRPr kumimoji="1" lang="ja-JP" altLang="en-US" dirty="0"/>
          </a:p>
        </p:txBody>
      </p:sp>
      <p:sp>
        <p:nvSpPr>
          <p:cNvPr id="2" name="タイトル 1"/>
          <p:cNvSpPr>
            <a:spLocks noGrp="1"/>
          </p:cNvSpPr>
          <p:nvPr>
            <p:ph type="title" hasCustomPrompt="1"/>
          </p:nvPr>
        </p:nvSpPr>
        <p:spPr>
          <a:xfrm>
            <a:off x="288000" y="216000"/>
            <a:ext cx="7200000" cy="360000"/>
          </a:xfrm>
          <a:prstGeom prst="rect">
            <a:avLst/>
          </a:prstGeom>
        </p:spPr>
        <p:txBody>
          <a:bodyPr lIns="0" tIns="0" rIns="0" bIns="0" anchor="t" anchorCtr="0"/>
          <a:lstStyle>
            <a:lvl1pPr algn="l">
              <a:lnSpc>
                <a:spcPct val="100000"/>
              </a:lnSpc>
              <a:defRPr sz="2400" b="1">
                <a:solidFill>
                  <a:schemeClr val="tx2"/>
                </a:solidFill>
                <a:latin typeface="+mj-lt"/>
              </a:defRPr>
            </a:lvl1pPr>
          </a:lstStyle>
          <a:p>
            <a:r>
              <a:rPr kumimoji="1" lang="ja-JP" altLang="en-US" dirty="0"/>
              <a:t>フォントサイズ</a:t>
            </a:r>
            <a:r>
              <a:rPr kumimoji="1" lang="en-US" altLang="ja-JP" dirty="0"/>
              <a:t>24 </a:t>
            </a:r>
            <a:r>
              <a:rPr kumimoji="1" lang="ja-JP" altLang="en-US" dirty="0"/>
              <a:t>（メイリオ見出し）</a:t>
            </a:r>
          </a:p>
        </p:txBody>
      </p:sp>
      <p:sp>
        <p:nvSpPr>
          <p:cNvPr id="8" name="フッター プレースホルダー 1"/>
          <p:cNvSpPr>
            <a:spLocks noGrp="1"/>
          </p:cNvSpPr>
          <p:nvPr>
            <p:ph type="ftr" sz="quarter" idx="3"/>
          </p:nvPr>
        </p:nvSpPr>
        <p:spPr>
          <a:xfrm>
            <a:off x="252000" y="4932000"/>
            <a:ext cx="2160000" cy="135000"/>
          </a:xfrm>
          <a:prstGeom prst="rect">
            <a:avLst/>
          </a:prstGeom>
        </p:spPr>
        <p:txBody>
          <a:bodyPr vert="horz" lIns="0" tIns="0" rIns="0" bIns="0" rtlCol="0" anchor="b" anchorCtr="0"/>
          <a:lstStyle>
            <a:lvl1pPr algn="l">
              <a:defRPr sz="600">
                <a:solidFill>
                  <a:schemeClr val="tx1">
                    <a:tint val="75000"/>
                  </a:schemeClr>
                </a:solidFill>
              </a:defRPr>
            </a:lvl1pPr>
          </a:lstStyle>
          <a:p>
            <a:r>
              <a:rPr lang="en-US" altLang="ja-JP" dirty="0"/>
              <a:t>©Canon IT Solutions Inc.  All rights reserved.</a:t>
            </a:r>
            <a:endParaRPr lang="ja-JP" altLang="en-US" dirty="0"/>
          </a:p>
        </p:txBody>
      </p:sp>
      <p:pic>
        <p:nvPicPr>
          <p:cNvPr id="12" name="図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74965" y="231490"/>
            <a:ext cx="1223974" cy="270018"/>
          </a:xfrm>
          <a:prstGeom prst="rect">
            <a:avLst/>
          </a:prstGeom>
        </p:spPr>
      </p:pic>
      <p:sp>
        <p:nvSpPr>
          <p:cNvPr id="13" name="テキスト プレースホルダー 8"/>
          <p:cNvSpPr>
            <a:spLocks noGrp="1"/>
          </p:cNvSpPr>
          <p:nvPr>
            <p:ph type="body" sz="quarter" idx="16" hasCustomPrompt="1"/>
          </p:nvPr>
        </p:nvSpPr>
        <p:spPr>
          <a:xfrm>
            <a:off x="198000" y="576000"/>
            <a:ext cx="6120680" cy="324000"/>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sz="1800" b="1">
                <a:solidFill>
                  <a:schemeClr val="tx2"/>
                </a:solidFill>
                <a:latin typeface="+mj-ea"/>
                <a:ea typeface="+mj-ea"/>
              </a:defRPr>
            </a:lvl1pPr>
          </a:lstStyle>
          <a:p>
            <a:pPr lvl="0"/>
            <a:r>
              <a:rPr kumimoji="1" lang="ja-JP" altLang="en-US"/>
              <a:t>サブタイトル（メイリオ見出し </a:t>
            </a:r>
            <a:r>
              <a:rPr kumimoji="1" lang="en-US" altLang="ja-JP"/>
              <a:t>18Pt)</a:t>
            </a:r>
            <a:endParaRPr kumimoji="1" lang="ja-JP" altLang="en-US"/>
          </a:p>
        </p:txBody>
      </p:sp>
      <p:sp>
        <p:nvSpPr>
          <p:cNvPr id="15" name="テキスト プレースホルダー 10"/>
          <p:cNvSpPr>
            <a:spLocks noGrp="1"/>
          </p:cNvSpPr>
          <p:nvPr>
            <p:ph type="body" sz="quarter" idx="17" hasCustomPrompt="1"/>
          </p:nvPr>
        </p:nvSpPr>
        <p:spPr>
          <a:xfrm>
            <a:off x="359729" y="864000"/>
            <a:ext cx="8640763" cy="279306"/>
          </a:xfrm>
          <a:prstGeom prst="rect">
            <a:avLst/>
          </a:prstGeom>
        </p:spPr>
        <p:txBody>
          <a:bodyPr/>
          <a:lstStyle>
            <a:lvl1pPr marL="0" indent="0">
              <a:buNone/>
              <a:defRPr sz="1600"/>
            </a:lvl1pPr>
          </a:lstStyle>
          <a:p>
            <a:pPr lvl="0"/>
            <a:r>
              <a:rPr kumimoji="1" lang="ja-JP" altLang="en-US" dirty="0"/>
              <a:t>説明文（フォント</a:t>
            </a:r>
            <a:r>
              <a:rPr kumimoji="1" lang="en-US" altLang="ja-JP" dirty="0"/>
              <a:t>16Pt)</a:t>
            </a:r>
            <a:endParaRPr kumimoji="1" lang="ja-JP" altLang="en-US" dirty="0"/>
          </a:p>
        </p:txBody>
      </p:sp>
      <p:cxnSp>
        <p:nvCxnSpPr>
          <p:cNvPr id="16" name="直線コネクタ 15"/>
          <p:cNvCxnSpPr/>
          <p:nvPr userDrawn="1"/>
        </p:nvCxnSpPr>
        <p:spPr>
          <a:xfrm>
            <a:off x="252000" y="864000"/>
            <a:ext cx="6264696" cy="0"/>
          </a:xfrm>
          <a:prstGeom prst="line">
            <a:avLst/>
          </a:prstGeom>
          <a:ln>
            <a:solidFill>
              <a:srgbClr val="008CCF"/>
            </a:solidFill>
            <a:headEnd type="none"/>
            <a:tailEnd type="none"/>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29178461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op">
    <p:bg>
      <p:bgPr>
        <a:solidFill>
          <a:schemeClr val="accent3"/>
        </a:solidFill>
        <a:effectLst/>
      </p:bgPr>
    </p:bg>
    <p:spTree>
      <p:nvGrpSpPr>
        <p:cNvPr id="1" name=""/>
        <p:cNvGrpSpPr/>
        <p:nvPr/>
      </p:nvGrpSpPr>
      <p:grpSpPr>
        <a:xfrm>
          <a:off x="0" y="0"/>
          <a:ext cx="0" cy="0"/>
          <a:chOff x="0" y="0"/>
          <a:chExt cx="0" cy="0"/>
        </a:xfrm>
      </p:grpSpPr>
      <p:sp>
        <p:nvSpPr>
          <p:cNvPr id="4" name="正方形/長方形 3"/>
          <p:cNvSpPr/>
          <p:nvPr userDrawn="1"/>
        </p:nvSpPr>
        <p:spPr>
          <a:xfrm>
            <a:off x="0" y="576000"/>
            <a:ext cx="9144000" cy="399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3"/>
              </a:solidFill>
            </a:endParaRPr>
          </a:p>
        </p:txBody>
      </p:sp>
      <p:pic>
        <p:nvPicPr>
          <p:cNvPr id="3" name="図 2"/>
          <p:cNvPicPr>
            <a:picLocks noChangeAspect="1"/>
          </p:cNvPicPr>
          <p:nvPr userDrawn="1"/>
        </p:nvPicPr>
        <p:blipFill rotWithShape="1">
          <a:blip r:embed="rId2" cstate="print">
            <a:extLst>
              <a:ext uri="{28A0092B-C50C-407E-A947-70E740481C1C}">
                <a14:useLocalDpi xmlns:a14="http://schemas.microsoft.com/office/drawing/2010/main" val="0"/>
              </a:ext>
            </a:extLst>
          </a:blip>
          <a:srcRect t="17418" r="3269"/>
          <a:stretch/>
        </p:blipFill>
        <p:spPr>
          <a:xfrm>
            <a:off x="5364088" y="0"/>
            <a:ext cx="3780420" cy="1123630"/>
          </a:xfrm>
          <a:prstGeom prst="rect">
            <a:avLst/>
          </a:prstGeom>
        </p:spPr>
      </p:pic>
      <p:pic>
        <p:nvPicPr>
          <p:cNvPr id="19" name="図 18"/>
          <p:cNvPicPr>
            <a:picLocks noChangeAspect="1"/>
          </p:cNvPicPr>
          <p:nvPr userDrawn="1"/>
        </p:nvPicPr>
        <p:blipFill rotWithShape="1">
          <a:blip r:embed="rId3" cstate="print">
            <a:extLst>
              <a:ext uri="{28A0092B-C50C-407E-A947-70E740481C1C}">
                <a14:useLocalDpi xmlns:a14="http://schemas.microsoft.com/office/drawing/2010/main" val="0"/>
              </a:ext>
            </a:extLst>
          </a:blip>
          <a:srcRect r="22655"/>
          <a:stretch/>
        </p:blipFill>
        <p:spPr>
          <a:xfrm>
            <a:off x="7092281" y="954854"/>
            <a:ext cx="2052228" cy="3017319"/>
          </a:xfrm>
          <a:prstGeom prst="rect">
            <a:avLst/>
          </a:prstGeom>
        </p:spPr>
      </p:pic>
      <p:sp>
        <p:nvSpPr>
          <p:cNvPr id="5" name="フッター プレースホルダー 1"/>
          <p:cNvSpPr>
            <a:spLocks noGrp="1"/>
          </p:cNvSpPr>
          <p:nvPr>
            <p:ph type="ftr" sz="quarter" idx="3"/>
          </p:nvPr>
        </p:nvSpPr>
        <p:spPr>
          <a:xfrm>
            <a:off x="252000" y="4932000"/>
            <a:ext cx="2160000" cy="135000"/>
          </a:xfrm>
          <a:prstGeom prst="rect">
            <a:avLst/>
          </a:prstGeom>
        </p:spPr>
        <p:txBody>
          <a:bodyPr vert="horz" lIns="0" tIns="0" rIns="0" bIns="0" rtlCol="0" anchor="b" anchorCtr="0"/>
          <a:lstStyle>
            <a:lvl1pPr algn="l">
              <a:defRPr sz="600">
                <a:solidFill>
                  <a:schemeClr val="bg1"/>
                </a:solidFill>
              </a:defRPr>
            </a:lvl1pPr>
          </a:lstStyle>
          <a:p>
            <a:r>
              <a:rPr lang="en-US" altLang="ja-JP" dirty="0"/>
              <a:t>©Canon IT Solutions Inc.  All rights reserved.</a:t>
            </a:r>
            <a:endParaRPr lang="ja-JP" altLang="en-US" dirty="0"/>
          </a:p>
        </p:txBody>
      </p:sp>
      <p:pic>
        <p:nvPicPr>
          <p:cNvPr id="7" name="図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226369" y="2294080"/>
            <a:ext cx="558856" cy="368708"/>
          </a:xfrm>
          <a:prstGeom prst="rect">
            <a:avLst/>
          </a:prstGeom>
        </p:spPr>
      </p:pic>
      <p:pic>
        <p:nvPicPr>
          <p:cNvPr id="8" name="図 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589643" y="1563638"/>
            <a:ext cx="268324" cy="506660"/>
          </a:xfrm>
          <a:prstGeom prst="rect">
            <a:avLst/>
          </a:prstGeom>
        </p:spPr>
      </p:pic>
      <p:pic>
        <p:nvPicPr>
          <p:cNvPr id="9" name="図 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416316" y="1326874"/>
            <a:ext cx="491409" cy="599380"/>
          </a:xfrm>
          <a:prstGeom prst="rect">
            <a:avLst/>
          </a:prstGeom>
        </p:spPr>
      </p:pic>
      <p:pic>
        <p:nvPicPr>
          <p:cNvPr id="10" name="図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136396" y="3316474"/>
            <a:ext cx="518382" cy="638008"/>
          </a:xfrm>
          <a:prstGeom prst="rect">
            <a:avLst/>
          </a:prstGeom>
        </p:spPr>
      </p:pic>
      <p:pic>
        <p:nvPicPr>
          <p:cNvPr id="11" name="図 10"/>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6732240" y="2230025"/>
            <a:ext cx="1242338" cy="855563"/>
          </a:xfrm>
          <a:prstGeom prst="rect">
            <a:avLst/>
          </a:prstGeom>
        </p:spPr>
      </p:pic>
      <p:sp>
        <p:nvSpPr>
          <p:cNvPr id="2" name="タイトル 1"/>
          <p:cNvSpPr>
            <a:spLocks noGrp="1"/>
          </p:cNvSpPr>
          <p:nvPr>
            <p:ph type="title"/>
          </p:nvPr>
        </p:nvSpPr>
        <p:spPr>
          <a:xfrm>
            <a:off x="358775" y="1670176"/>
            <a:ext cx="6193445" cy="1476164"/>
          </a:xfrm>
          <a:prstGeom prst="rect">
            <a:avLst/>
          </a:prstGeom>
        </p:spPr>
        <p:txBody>
          <a:bodyPr lIns="0" tIns="0" rIns="0" bIns="0" anchor="ctr" anchorCtr="0"/>
          <a:lstStyle>
            <a:lvl1pPr algn="l">
              <a:lnSpc>
                <a:spcPct val="110000"/>
              </a:lnSpc>
              <a:defRPr sz="2800" b="1">
                <a:solidFill>
                  <a:schemeClr val="accent3"/>
                </a:solidFill>
              </a:defRPr>
            </a:lvl1pPr>
          </a:lstStyle>
          <a:p>
            <a:r>
              <a:rPr kumimoji="1" lang="ja-JP" altLang="en-US" dirty="0"/>
              <a:t>マスター タイトルの書式設定</a:t>
            </a:r>
          </a:p>
        </p:txBody>
      </p:sp>
      <p:pic>
        <p:nvPicPr>
          <p:cNvPr id="13" name="図 12"/>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6984268" y="387105"/>
            <a:ext cx="1814671" cy="400331"/>
          </a:xfrm>
          <a:prstGeom prst="rect">
            <a:avLst/>
          </a:prstGeom>
        </p:spPr>
      </p:pic>
      <p:grpSp>
        <p:nvGrpSpPr>
          <p:cNvPr id="18" name="グループ化 17"/>
          <p:cNvGrpSpPr/>
          <p:nvPr userDrawn="1"/>
        </p:nvGrpSpPr>
        <p:grpSpPr>
          <a:xfrm>
            <a:off x="5285767" y="182770"/>
            <a:ext cx="978421" cy="192736"/>
            <a:chOff x="5220072" y="159482"/>
            <a:chExt cx="978421" cy="192736"/>
          </a:xfrm>
        </p:grpSpPr>
        <p:pic>
          <p:nvPicPr>
            <p:cNvPr id="12" name="図 11">
              <a:extLst>
                <a:ext uri="{FF2B5EF4-FFF2-40B4-BE49-F238E27FC236}">
                  <a16:creationId xmlns:a16="http://schemas.microsoft.com/office/drawing/2014/main" id="{4D1CD444-5459-AA4B-A08B-5554E81CFD1F}"/>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5220072" y="159482"/>
              <a:ext cx="720941" cy="192736"/>
            </a:xfrm>
            <a:prstGeom prst="rect">
              <a:avLst/>
            </a:prstGeom>
          </p:spPr>
        </p:pic>
        <p:grpSp>
          <p:nvGrpSpPr>
            <p:cNvPr id="17" name="グループ化 16"/>
            <p:cNvGrpSpPr/>
            <p:nvPr userDrawn="1"/>
          </p:nvGrpSpPr>
          <p:grpSpPr>
            <a:xfrm>
              <a:off x="5976156" y="159482"/>
              <a:ext cx="222337" cy="72008"/>
              <a:chOff x="5976156" y="159482"/>
              <a:chExt cx="222337" cy="72008"/>
            </a:xfrm>
          </p:grpSpPr>
          <p:sp>
            <p:nvSpPr>
              <p:cNvPr id="14" name="円/楕円 13"/>
              <p:cNvSpPr/>
              <p:nvPr userDrawn="1"/>
            </p:nvSpPr>
            <p:spPr>
              <a:xfrm>
                <a:off x="5976156" y="159482"/>
                <a:ext cx="72008" cy="720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userDrawn="1"/>
            </p:nvSpPr>
            <p:spPr>
              <a:xfrm>
                <a:off x="6083306" y="170286"/>
                <a:ext cx="50400" cy="50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円/楕円 15"/>
              <p:cNvSpPr/>
              <p:nvPr userDrawn="1"/>
            </p:nvSpPr>
            <p:spPr>
              <a:xfrm>
                <a:off x="6162493" y="177486"/>
                <a:ext cx="36000" cy="36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0" name="スライド番号プレースホルダー 5"/>
          <p:cNvSpPr>
            <a:spLocks noGrp="1"/>
          </p:cNvSpPr>
          <p:nvPr>
            <p:ph type="sldNum" sz="quarter" idx="4"/>
          </p:nvPr>
        </p:nvSpPr>
        <p:spPr>
          <a:xfrm>
            <a:off x="8532000" y="4932000"/>
            <a:ext cx="360000" cy="135000"/>
          </a:xfrm>
          <a:prstGeom prst="rect">
            <a:avLst/>
          </a:prstGeom>
        </p:spPr>
        <p:txBody>
          <a:bodyPr vert="horz" lIns="0" tIns="0" rIns="0" bIns="0" rtlCol="0" anchor="b" anchorCtr="0"/>
          <a:lstStyle>
            <a:lvl1pPr algn="r">
              <a:defRPr sz="900">
                <a:solidFill>
                  <a:schemeClr val="bg1"/>
                </a:solidFill>
              </a:defRPr>
            </a:lvl1pPr>
          </a:lstStyle>
          <a:p>
            <a:fld id="{78AE49ED-73EF-499C-8307-28EB0E7CF529}" type="slidenum">
              <a:rPr lang="ja-JP" altLang="en-US" smtClean="0"/>
              <a:pPr/>
              <a:t>‹#›</a:t>
            </a:fld>
            <a:endParaRPr lang="ja-JP" altLang="en-US" dirty="0"/>
          </a:p>
        </p:txBody>
      </p:sp>
    </p:spTree>
    <p:extLst>
      <p:ext uri="{BB962C8B-B14F-4D97-AF65-F5344CB8AC3E}">
        <p14:creationId xmlns:p14="http://schemas.microsoft.com/office/powerpoint/2010/main" val="389869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Agenda">
    <p:bg>
      <p:bgPr>
        <a:solidFill>
          <a:schemeClr val="bg1"/>
        </a:solidFill>
        <a:effectLst/>
      </p:bgPr>
    </p:bg>
    <p:spTree>
      <p:nvGrpSpPr>
        <p:cNvPr id="1" name=""/>
        <p:cNvGrpSpPr/>
        <p:nvPr/>
      </p:nvGrpSpPr>
      <p:grpSpPr>
        <a:xfrm>
          <a:off x="0" y="0"/>
          <a:ext cx="0" cy="0"/>
          <a:chOff x="0" y="0"/>
          <a:chExt cx="0" cy="0"/>
        </a:xfrm>
      </p:grpSpPr>
      <p:sp>
        <p:nvSpPr>
          <p:cNvPr id="3" name="正方形/長方形 2"/>
          <p:cNvSpPr/>
          <p:nvPr userDrawn="1"/>
        </p:nvSpPr>
        <p:spPr>
          <a:xfrm>
            <a:off x="0" y="0"/>
            <a:ext cx="432000"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 name="図 1"/>
          <p:cNvPicPr>
            <a:picLocks noChangeAspect="1"/>
          </p:cNvPicPr>
          <p:nvPr userDrawn="1"/>
        </p:nvPicPr>
        <p:blipFill rotWithShape="1">
          <a:blip r:embed="rId2" cstate="print">
            <a:extLst>
              <a:ext uri="{28A0092B-C50C-407E-A947-70E740481C1C}">
                <a14:useLocalDpi xmlns:a14="http://schemas.microsoft.com/office/drawing/2010/main" val="0"/>
              </a:ext>
            </a:extLst>
          </a:blip>
          <a:srcRect l="15347" r="1" b="29513"/>
          <a:stretch/>
        </p:blipFill>
        <p:spPr>
          <a:xfrm>
            <a:off x="0" y="3471501"/>
            <a:ext cx="2792392" cy="1692187"/>
          </a:xfrm>
          <a:prstGeom prst="rect">
            <a:avLst/>
          </a:prstGeom>
        </p:spPr>
      </p:pic>
      <p:pic>
        <p:nvPicPr>
          <p:cNvPr id="8" name="Picture 5" descr="\\psf\Host\Volumes\IOHD\G5-temp01_n\SuperStream\SS_Branding_2015\SuperStream_Logo_201506\corporate\ms_office\logo_corp_nega.wmf"/>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272200" y="279525"/>
            <a:ext cx="1440000" cy="255000"/>
          </a:xfrm>
          <a:prstGeom prst="rect">
            <a:avLst/>
          </a:prstGeom>
          <a:noFill/>
          <a:extLst>
            <a:ext uri="{909E8E84-426E-40DD-AFC4-6F175D3DCCD1}">
              <a14:hiddenFill xmlns:a14="http://schemas.microsoft.com/office/drawing/2010/main">
                <a:solidFill>
                  <a:srgbClr val="FFFFFF"/>
                </a:solidFill>
              </a14:hiddenFill>
            </a:ext>
          </a:extLst>
        </p:spPr>
      </p:pic>
      <p:sp>
        <p:nvSpPr>
          <p:cNvPr id="9" name="フッター プレースホルダー 1"/>
          <p:cNvSpPr>
            <a:spLocks noGrp="1"/>
          </p:cNvSpPr>
          <p:nvPr>
            <p:ph type="ftr" sz="quarter" idx="3"/>
          </p:nvPr>
        </p:nvSpPr>
        <p:spPr>
          <a:xfrm>
            <a:off x="252000" y="4932000"/>
            <a:ext cx="2160000" cy="135000"/>
          </a:xfrm>
          <a:prstGeom prst="rect">
            <a:avLst/>
          </a:prstGeom>
        </p:spPr>
        <p:txBody>
          <a:bodyPr vert="horz" lIns="0" tIns="0" rIns="0" bIns="0" rtlCol="0" anchor="b" anchorCtr="0"/>
          <a:lstStyle>
            <a:lvl1pPr algn="l">
              <a:defRPr sz="600">
                <a:solidFill>
                  <a:schemeClr val="tx1">
                    <a:tint val="75000"/>
                  </a:schemeClr>
                </a:solidFill>
              </a:defRPr>
            </a:lvl1pPr>
          </a:lstStyle>
          <a:p>
            <a:r>
              <a:rPr lang="en-US" altLang="ja-JP" dirty="0"/>
              <a:t>©Canon IT Solutions Inc.  All rights reserved.</a:t>
            </a:r>
            <a:endParaRPr lang="ja-JP" altLang="en-US" dirty="0"/>
          </a:p>
        </p:txBody>
      </p:sp>
      <p:sp>
        <p:nvSpPr>
          <p:cNvPr id="10" name="テキスト プレースホルダー 13"/>
          <p:cNvSpPr>
            <a:spLocks noGrp="1"/>
          </p:cNvSpPr>
          <p:nvPr>
            <p:ph type="body" sz="quarter" idx="14"/>
          </p:nvPr>
        </p:nvSpPr>
        <p:spPr>
          <a:xfrm>
            <a:off x="3167843" y="807554"/>
            <a:ext cx="5631095" cy="3727637"/>
          </a:xfrm>
          <a:prstGeom prst="rect">
            <a:avLst/>
          </a:prstGeom>
        </p:spPr>
        <p:txBody>
          <a:bodyPr lIns="0" tIns="0" rIns="0" bIns="0" anchor="t" anchorCtr="0"/>
          <a:lstStyle>
            <a:lvl1pPr marL="0" indent="0">
              <a:lnSpc>
                <a:spcPct val="100000"/>
              </a:lnSpc>
              <a:spcBef>
                <a:spcPts val="0"/>
              </a:spcBef>
              <a:spcAft>
                <a:spcPts val="0"/>
              </a:spcAft>
              <a:buFontTx/>
              <a:buNone/>
              <a:tabLst/>
              <a:defRPr sz="1800" b="1">
                <a:solidFill>
                  <a:schemeClr val="accent3"/>
                </a:solidFill>
                <a:latin typeface="+mn-ea"/>
                <a:ea typeface="+mn-ea"/>
              </a:defRPr>
            </a:lvl1pPr>
            <a:lvl2pPr>
              <a:defRPr sz="1200">
                <a:latin typeface="+mn-ea"/>
                <a:ea typeface="+mn-ea"/>
              </a:defRPr>
            </a:lvl2pPr>
            <a:lvl3pPr>
              <a:defRPr sz="1200">
                <a:latin typeface="+mn-ea"/>
                <a:ea typeface="+mn-ea"/>
              </a:defRPr>
            </a:lvl3pPr>
            <a:lvl4pPr>
              <a:defRPr sz="1200">
                <a:latin typeface="+mn-ea"/>
                <a:ea typeface="+mn-ea"/>
              </a:defRPr>
            </a:lvl4pPr>
            <a:lvl5pPr>
              <a:defRPr sz="1200">
                <a:latin typeface="+mn-ea"/>
                <a:ea typeface="+mn-ea"/>
              </a:defRPr>
            </a:lvl5pPr>
          </a:lstStyle>
          <a:p>
            <a:pPr lvl="0"/>
            <a:r>
              <a:rPr kumimoji="1" lang="ja-JP" altLang="en-US" dirty="0"/>
              <a:t>マスター テキストの書式設定</a:t>
            </a:r>
            <a:endParaRPr kumimoji="1" lang="en-US" altLang="ja-JP" dirty="0"/>
          </a:p>
        </p:txBody>
      </p:sp>
      <p:pic>
        <p:nvPicPr>
          <p:cNvPr id="11" name="図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10581" y="2794363"/>
            <a:ext cx="330128" cy="321104"/>
          </a:xfrm>
          <a:prstGeom prst="rect">
            <a:avLst/>
          </a:prstGeom>
        </p:spPr>
      </p:pic>
      <p:pic>
        <p:nvPicPr>
          <p:cNvPr id="12" name="図 1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20264642">
            <a:off x="317732" y="3810908"/>
            <a:ext cx="290393" cy="413662"/>
          </a:xfrm>
          <a:prstGeom prst="rect">
            <a:avLst/>
          </a:prstGeom>
        </p:spPr>
      </p:pic>
      <p:pic>
        <p:nvPicPr>
          <p:cNvPr id="13" name="図 12"/>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90687" y="4197219"/>
            <a:ext cx="458341" cy="384385"/>
          </a:xfrm>
          <a:prstGeom prst="rect">
            <a:avLst/>
          </a:prstGeom>
        </p:spPr>
      </p:pic>
      <p:pic>
        <p:nvPicPr>
          <p:cNvPr id="14" name="図 13"/>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087724" y="4011910"/>
            <a:ext cx="336509" cy="523281"/>
          </a:xfrm>
          <a:prstGeom prst="rect">
            <a:avLst/>
          </a:prstGeom>
        </p:spPr>
      </p:pic>
      <p:pic>
        <p:nvPicPr>
          <p:cNvPr id="15" name="図 14"/>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27584" y="3003798"/>
            <a:ext cx="950255" cy="853634"/>
          </a:xfrm>
          <a:prstGeom prst="rect">
            <a:avLst/>
          </a:prstGeom>
        </p:spPr>
      </p:pic>
      <p:pic>
        <p:nvPicPr>
          <p:cNvPr id="16" name="図 15"/>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7308304" y="303498"/>
            <a:ext cx="1490635" cy="328846"/>
          </a:xfrm>
          <a:prstGeom prst="rect">
            <a:avLst/>
          </a:prstGeom>
        </p:spPr>
      </p:pic>
      <p:sp>
        <p:nvSpPr>
          <p:cNvPr id="18" name="スライド番号プレースホルダー 5"/>
          <p:cNvSpPr>
            <a:spLocks noGrp="1"/>
          </p:cNvSpPr>
          <p:nvPr>
            <p:ph type="sldNum" sz="quarter" idx="4"/>
          </p:nvPr>
        </p:nvSpPr>
        <p:spPr>
          <a:xfrm>
            <a:off x="8532000" y="4932000"/>
            <a:ext cx="360000" cy="135000"/>
          </a:xfrm>
          <a:prstGeom prst="rect">
            <a:avLst/>
          </a:prstGeom>
        </p:spPr>
        <p:txBody>
          <a:bodyPr vert="horz" lIns="0" tIns="0" rIns="0" bIns="0" rtlCol="0" anchor="b" anchorCtr="0"/>
          <a:lstStyle>
            <a:lvl1pPr algn="r">
              <a:defRPr sz="900">
                <a:solidFill>
                  <a:schemeClr val="tx1">
                    <a:lumMod val="50000"/>
                    <a:lumOff val="50000"/>
                  </a:schemeClr>
                </a:solidFill>
              </a:defRPr>
            </a:lvl1pPr>
          </a:lstStyle>
          <a:p>
            <a:fld id="{78AE49ED-73EF-499C-8307-28EB0E7CF529}" type="slidenum">
              <a:rPr lang="ja-JP" altLang="en-US" smtClean="0"/>
              <a:pPr/>
              <a:t>‹#›</a:t>
            </a:fld>
            <a:endParaRPr lang="ja-JP" altLang="en-US" dirty="0"/>
          </a:p>
        </p:txBody>
      </p:sp>
    </p:spTree>
    <p:extLst>
      <p:ext uri="{BB962C8B-B14F-4D97-AF65-F5344CB8AC3E}">
        <p14:creationId xmlns:p14="http://schemas.microsoft.com/office/powerpoint/2010/main" val="1684352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4"/>
          </p:nvPr>
        </p:nvSpPr>
        <p:spPr>
          <a:xfrm>
            <a:off x="8532000" y="4932000"/>
            <a:ext cx="360000" cy="135000"/>
          </a:xfrm>
          <a:prstGeom prst="rect">
            <a:avLst/>
          </a:prstGeom>
        </p:spPr>
        <p:txBody>
          <a:bodyPr vert="horz" lIns="0" tIns="0" rIns="0" bIns="0" rtlCol="0" anchor="b" anchorCtr="0"/>
          <a:lstStyle>
            <a:lvl1pPr algn="r">
              <a:defRPr sz="900">
                <a:solidFill>
                  <a:schemeClr val="tx1">
                    <a:lumMod val="50000"/>
                    <a:lumOff val="50000"/>
                  </a:schemeClr>
                </a:solidFill>
              </a:defRPr>
            </a:lvl1pPr>
          </a:lstStyle>
          <a:p>
            <a:fld id="{78AE49ED-73EF-499C-8307-28EB0E7CF529}" type="slidenum">
              <a:rPr lang="ja-JP" altLang="en-US" smtClean="0"/>
              <a:pPr/>
              <a:t>‹#›</a:t>
            </a:fld>
            <a:endParaRPr lang="ja-JP" altLang="en-US" dirty="0"/>
          </a:p>
        </p:txBody>
      </p:sp>
      <p:sp>
        <p:nvSpPr>
          <p:cNvPr id="2" name="フッター プレースホルダー 1"/>
          <p:cNvSpPr>
            <a:spLocks noGrp="1"/>
          </p:cNvSpPr>
          <p:nvPr>
            <p:ph type="ftr" sz="quarter" idx="3"/>
          </p:nvPr>
        </p:nvSpPr>
        <p:spPr>
          <a:xfrm>
            <a:off x="252000" y="4932000"/>
            <a:ext cx="2160000" cy="135000"/>
          </a:xfrm>
          <a:prstGeom prst="rect">
            <a:avLst/>
          </a:prstGeom>
        </p:spPr>
        <p:txBody>
          <a:bodyPr vert="horz" lIns="0" tIns="0" rIns="0" bIns="0" rtlCol="0" anchor="b" anchorCtr="0"/>
          <a:lstStyle>
            <a:lvl1pPr algn="l">
              <a:defRPr sz="600">
                <a:solidFill>
                  <a:schemeClr val="tx1">
                    <a:tint val="75000"/>
                  </a:schemeClr>
                </a:solidFill>
              </a:defRPr>
            </a:lvl1pPr>
          </a:lstStyle>
          <a:p>
            <a:r>
              <a:rPr lang="en-US" altLang="ja-JP" dirty="0"/>
              <a:t>©Canon IT Solutions Inc.  All rights reserved.</a:t>
            </a:r>
            <a:endParaRPr lang="ja-JP" altLang="en-US" dirty="0"/>
          </a:p>
        </p:txBody>
      </p:sp>
    </p:spTree>
    <p:extLst>
      <p:ext uri="{BB962C8B-B14F-4D97-AF65-F5344CB8AC3E}">
        <p14:creationId xmlns:p14="http://schemas.microsoft.com/office/powerpoint/2010/main" val="4284632236"/>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6" r:id="rId5"/>
    <p:sldLayoutId id="2147483649" r:id="rId6"/>
    <p:sldLayoutId id="2147483657" r:id="rId7"/>
    <p:sldLayoutId id="2147483660" r:id="rId8"/>
    <p:sldLayoutId id="2147483661" r:id="rId9"/>
    <p:sldLayoutId id="2147483659" r:id="rId10"/>
    <p:sldLayoutId id="2147483663" r:id="rId11"/>
    <p:sldLayoutId id="2147483655" r:id="rId12"/>
    <p:sldLayoutId id="2147483664" r:id="rId13"/>
    <p:sldLayoutId id="2147483662" r:id="rId14"/>
    <p:sldLayoutId id="2147483654" r:id="rId15"/>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26" userDrawn="1">
          <p15:clr>
            <a:srgbClr val="F26B43"/>
          </p15:clr>
        </p15:guide>
        <p15:guide id="2" pos="553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1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43.svg"/><Relationship Id="rId3" Type="http://schemas.openxmlformats.org/officeDocument/2006/relationships/image" Target="../media/image36.png"/><Relationship Id="rId7" Type="http://schemas.openxmlformats.org/officeDocument/2006/relationships/image" Target="../media/image42.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39.svg"/><Relationship Id="rId5" Type="http://schemas.openxmlformats.org/officeDocument/2006/relationships/image" Target="../media/image38.png"/><Relationship Id="rId10" Type="http://schemas.openxmlformats.org/officeDocument/2006/relationships/image" Target="../media/image49.svg"/><Relationship Id="rId4" Type="http://schemas.openxmlformats.org/officeDocument/2006/relationships/image" Target="../media/image37.svg"/><Relationship Id="rId9" Type="http://schemas.openxmlformats.org/officeDocument/2006/relationships/image" Target="../media/image48.png"/></Relationships>
</file>

<file path=ppt/slides/_rels/slide1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52.svg"/><Relationship Id="rId3" Type="http://schemas.openxmlformats.org/officeDocument/2006/relationships/image" Target="../media/image36.png"/><Relationship Id="rId7" Type="http://schemas.openxmlformats.org/officeDocument/2006/relationships/image" Target="../media/image51.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39.svg"/><Relationship Id="rId5" Type="http://schemas.openxmlformats.org/officeDocument/2006/relationships/image" Target="../media/image38.png"/><Relationship Id="rId10" Type="http://schemas.openxmlformats.org/officeDocument/2006/relationships/image" Target="../media/image43.svg"/><Relationship Id="rId4" Type="http://schemas.openxmlformats.org/officeDocument/2006/relationships/image" Target="../media/image37.svg"/><Relationship Id="rId9" Type="http://schemas.openxmlformats.org/officeDocument/2006/relationships/image" Target="../media/image42.png"/></Relationships>
</file>

<file path=ppt/slides/_rels/slide15.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56.svg"/><Relationship Id="rId5" Type="http://schemas.openxmlformats.org/officeDocument/2006/relationships/image" Target="../media/image55.png"/><Relationship Id="rId4" Type="http://schemas.openxmlformats.org/officeDocument/2006/relationships/image" Target="../media/image54.png"/></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1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63.png"/></Relationships>
</file>

<file path=ppt/slides/_rels/slide2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8" Type="http://schemas.openxmlformats.org/officeDocument/2006/relationships/image" Target="../media/image71.svg"/><Relationship Id="rId3" Type="http://schemas.openxmlformats.org/officeDocument/2006/relationships/image" Target="../media/image66.png"/><Relationship Id="rId7" Type="http://schemas.openxmlformats.org/officeDocument/2006/relationships/image" Target="../media/image70.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69.svg"/><Relationship Id="rId5" Type="http://schemas.openxmlformats.org/officeDocument/2006/relationships/image" Target="../media/image68.png"/><Relationship Id="rId10" Type="http://schemas.openxmlformats.org/officeDocument/2006/relationships/image" Target="../media/image73.svg"/><Relationship Id="rId4" Type="http://schemas.openxmlformats.org/officeDocument/2006/relationships/image" Target="../media/image67.svg"/><Relationship Id="rId9" Type="http://schemas.openxmlformats.org/officeDocument/2006/relationships/image" Target="../media/image72.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hyperlink" Target="https://ss-optional-api.canon-its.co.jp/" TargetMode="External"/><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76.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8.emf"/><Relationship Id="rId7" Type="http://schemas.openxmlformats.org/officeDocument/2006/relationships/image" Target="../media/image83.png"/><Relationship Id="rId2" Type="http://schemas.openxmlformats.org/officeDocument/2006/relationships/notesSlide" Target="../notesSlides/notesSlide43.xml"/><Relationship Id="rId1" Type="http://schemas.openxmlformats.org/officeDocument/2006/relationships/slideLayout" Target="../slideLayouts/slideLayout15.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e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41.sv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39.svg"/><Relationship Id="rId5" Type="http://schemas.openxmlformats.org/officeDocument/2006/relationships/image" Target="../media/image38.png"/><Relationship Id="rId10" Type="http://schemas.openxmlformats.org/officeDocument/2006/relationships/image" Target="../media/image43.svg"/><Relationship Id="rId4" Type="http://schemas.openxmlformats.org/officeDocument/2006/relationships/image" Target="../media/image37.svg"/><Relationship Id="rId9" Type="http://schemas.openxmlformats.org/officeDocument/2006/relationships/image" Target="../media/image42.png"/></Relationships>
</file>

<file path=ppt/slides/_rels/slide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t>©Canon IT Solutions Inc.  All rights reserved.</a:t>
            </a:r>
            <a:endParaRPr lang="ja-JP" altLang="en-US" dirty="0"/>
          </a:p>
        </p:txBody>
      </p:sp>
      <p:sp>
        <p:nvSpPr>
          <p:cNvPr id="5" name="タイトル 4"/>
          <p:cNvSpPr>
            <a:spLocks noGrp="1"/>
          </p:cNvSpPr>
          <p:nvPr>
            <p:ph type="title"/>
          </p:nvPr>
        </p:nvSpPr>
        <p:spPr/>
        <p:txBody>
          <a:bodyPr/>
          <a:lstStyle/>
          <a:p>
            <a:r>
              <a:rPr lang="en-US" altLang="ja-JP" dirty="0" err="1"/>
              <a:t>SuperStream</a:t>
            </a:r>
            <a:r>
              <a:rPr lang="en-US" altLang="ja-JP" dirty="0"/>
              <a:t>-NX</a:t>
            </a:r>
            <a:br>
              <a:rPr lang="en-US" altLang="ja-JP"/>
            </a:br>
            <a:r>
              <a:rPr lang="en-US" altLang="ja-JP"/>
              <a:t>AI-OCR</a:t>
            </a:r>
            <a:r>
              <a:rPr lang="ja-JP" altLang="en-US" dirty="0"/>
              <a:t>（請求書・請求書明細）</a:t>
            </a:r>
            <a:br>
              <a:rPr lang="en-US" altLang="ja-JP" dirty="0"/>
            </a:br>
            <a:r>
              <a:rPr lang="ja-JP" altLang="en-US" dirty="0"/>
              <a:t>ご説明資料（詳細版）</a:t>
            </a:r>
            <a:endParaRPr kumimoji="1" lang="ja-JP" altLang="en-US" dirty="0"/>
          </a:p>
        </p:txBody>
      </p:sp>
      <p:sp>
        <p:nvSpPr>
          <p:cNvPr id="4" name="スライド番号プレースホルダー 3"/>
          <p:cNvSpPr>
            <a:spLocks noGrp="1"/>
          </p:cNvSpPr>
          <p:nvPr>
            <p:ph type="sldNum" sz="quarter" idx="4"/>
          </p:nvPr>
        </p:nvSpPr>
        <p:spPr/>
        <p:txBody>
          <a:bodyPr/>
          <a:lstStyle/>
          <a:p>
            <a:fld id="{78AE49ED-73EF-499C-8307-28EB0E7CF529}" type="slidenum">
              <a:rPr lang="ja-JP" altLang="en-US" smtClean="0"/>
              <a:pPr/>
              <a:t>1</a:t>
            </a:fld>
            <a:endParaRPr lang="ja-JP" altLang="en-US" dirty="0"/>
          </a:p>
        </p:txBody>
      </p:sp>
      <p:sp>
        <p:nvSpPr>
          <p:cNvPr id="7" name="テキスト ボックス 6"/>
          <p:cNvSpPr txBox="1"/>
          <p:nvPr/>
        </p:nvSpPr>
        <p:spPr>
          <a:xfrm>
            <a:off x="358775" y="3975906"/>
            <a:ext cx="2388474" cy="338554"/>
          </a:xfrm>
          <a:prstGeom prst="rect">
            <a:avLst/>
          </a:prstGeom>
          <a:noFill/>
        </p:spPr>
        <p:txBody>
          <a:bodyPr wrap="none" lIns="0" tIns="0" rIns="0" bIns="0" rtlCol="0">
            <a:spAutoFit/>
          </a:bodyPr>
          <a:lstStyle/>
          <a:p>
            <a:pPr>
              <a:lnSpc>
                <a:spcPct val="110000"/>
              </a:lnSpc>
            </a:pPr>
            <a:r>
              <a:rPr kumimoji="1" lang="en-US" altLang="ja-JP" sz="1000" dirty="0">
                <a:solidFill>
                  <a:schemeClr val="bg2">
                    <a:lumMod val="50000"/>
                  </a:schemeClr>
                </a:solidFill>
              </a:rPr>
              <a:t>2025.06.01</a:t>
            </a:r>
            <a:r>
              <a:rPr lang="ja-JP" altLang="en-US" sz="1000" dirty="0">
                <a:solidFill>
                  <a:schemeClr val="bg2">
                    <a:lumMod val="50000"/>
                  </a:schemeClr>
                </a:solidFill>
              </a:rPr>
              <a:t>版</a:t>
            </a:r>
            <a:endParaRPr lang="en-US" altLang="ja-JP" sz="1000" dirty="0">
              <a:solidFill>
                <a:schemeClr val="bg2">
                  <a:lumMod val="50000"/>
                </a:schemeClr>
              </a:solidFill>
            </a:endParaRPr>
          </a:p>
          <a:p>
            <a:pPr>
              <a:lnSpc>
                <a:spcPct val="110000"/>
              </a:lnSpc>
            </a:pPr>
            <a:r>
              <a:rPr lang="ja-JP" altLang="en-US" sz="1000" dirty="0">
                <a:solidFill>
                  <a:schemeClr val="bg2">
                    <a:lumMod val="50000"/>
                  </a:schemeClr>
                </a:solidFill>
              </a:rPr>
              <a:t>キヤノンＩＴソリューションズ株式会社</a:t>
            </a:r>
            <a:endParaRPr kumimoji="1" lang="en-US" altLang="ja-JP" sz="1000" dirty="0">
              <a:solidFill>
                <a:schemeClr val="bg2">
                  <a:lumMod val="50000"/>
                </a:schemeClr>
              </a:solidFill>
            </a:endParaRPr>
          </a:p>
        </p:txBody>
      </p:sp>
      <p:sp>
        <p:nvSpPr>
          <p:cNvPr id="3" name="テキスト ボックス 2">
            <a:extLst>
              <a:ext uri="{FF2B5EF4-FFF2-40B4-BE49-F238E27FC236}">
                <a16:creationId xmlns:a16="http://schemas.microsoft.com/office/drawing/2014/main" id="{259822EF-E518-EBF1-F639-B68005A951C4}"/>
              </a:ext>
            </a:extLst>
          </p:cNvPr>
          <p:cNvSpPr txBox="1"/>
          <p:nvPr/>
        </p:nvSpPr>
        <p:spPr>
          <a:xfrm>
            <a:off x="8496436" y="4145183"/>
            <a:ext cx="461665" cy="169277"/>
          </a:xfrm>
          <a:prstGeom prst="rect">
            <a:avLst/>
          </a:prstGeom>
          <a:noFill/>
        </p:spPr>
        <p:txBody>
          <a:bodyPr wrap="none" lIns="0" tIns="0" rIns="0" bIns="0" rtlCol="0">
            <a:spAutoFit/>
          </a:bodyPr>
          <a:lstStyle/>
          <a:p>
            <a:pPr>
              <a:lnSpc>
                <a:spcPct val="110000"/>
              </a:lnSpc>
            </a:pPr>
            <a:r>
              <a:rPr kumimoji="1" lang="ja-JP" altLang="en-US" sz="1000" dirty="0">
                <a:solidFill>
                  <a:schemeClr val="bg2">
                    <a:lumMod val="50000"/>
                  </a:schemeClr>
                </a:solidFill>
              </a:rPr>
              <a:t>第</a:t>
            </a:r>
            <a:r>
              <a:rPr kumimoji="1" lang="en-US" altLang="ja-JP" sz="1000" dirty="0">
                <a:solidFill>
                  <a:schemeClr val="bg2">
                    <a:lumMod val="50000"/>
                  </a:schemeClr>
                </a:solidFill>
              </a:rPr>
              <a:t>1.1</a:t>
            </a:r>
            <a:r>
              <a:rPr kumimoji="1" lang="ja-JP" altLang="en-US" sz="1000" dirty="0">
                <a:solidFill>
                  <a:schemeClr val="bg2">
                    <a:lumMod val="50000"/>
                  </a:schemeClr>
                </a:solidFill>
              </a:rPr>
              <a:t>版</a:t>
            </a:r>
            <a:endParaRPr kumimoji="1" lang="en-US" altLang="ja-JP" sz="1000" dirty="0">
              <a:solidFill>
                <a:schemeClr val="bg2">
                  <a:lumMod val="50000"/>
                </a:schemeClr>
              </a:solidFill>
            </a:endParaRPr>
          </a:p>
        </p:txBody>
      </p:sp>
    </p:spTree>
    <p:extLst>
      <p:ext uri="{BB962C8B-B14F-4D97-AF65-F5344CB8AC3E}">
        <p14:creationId xmlns:p14="http://schemas.microsoft.com/office/powerpoint/2010/main" val="34448498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10</a:t>
            </a:fld>
            <a:endParaRPr kumimoji="1" lang="ja-JP" altLang="en-US" dirty="0"/>
          </a:p>
        </p:txBody>
      </p:sp>
      <p:sp>
        <p:nvSpPr>
          <p:cNvPr id="3" name="タイトル 2"/>
          <p:cNvSpPr>
            <a:spLocks noGrp="1"/>
          </p:cNvSpPr>
          <p:nvPr>
            <p:ph type="title"/>
          </p:nvPr>
        </p:nvSpPr>
        <p:spPr/>
        <p:txBody>
          <a:bodyPr/>
          <a:lstStyle/>
          <a:p>
            <a:r>
              <a:rPr lang="en-US" altLang="ja-JP" dirty="0"/>
              <a:t>AI-OCR(</a:t>
            </a:r>
            <a:r>
              <a:rPr lang="ja-JP" altLang="en-US" dirty="0"/>
              <a:t>請求書・請求書明細</a:t>
            </a:r>
            <a:r>
              <a:rPr lang="en-US" altLang="ja-JP" dirty="0"/>
              <a:t>)</a:t>
            </a:r>
            <a:r>
              <a:rPr lang="ja-JP" altLang="en-US" dirty="0"/>
              <a:t>登録の流れ</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5" name="テキスト プレースホルダー 4"/>
          <p:cNvSpPr>
            <a:spLocks noGrp="1"/>
          </p:cNvSpPr>
          <p:nvPr>
            <p:ph type="body" sz="quarter" idx="16"/>
          </p:nvPr>
        </p:nvSpPr>
        <p:spPr/>
        <p:txBody>
          <a:bodyPr/>
          <a:lstStyle/>
          <a:p>
            <a:r>
              <a:rPr lang="ja-JP" altLang="en-US" dirty="0"/>
              <a:t>①</a:t>
            </a:r>
            <a:r>
              <a:rPr lang="en-US" altLang="ja-JP" dirty="0"/>
              <a:t>AI</a:t>
            </a:r>
            <a:r>
              <a:rPr lang="ja-JP" altLang="en-US" dirty="0"/>
              <a:t>請求書一覧</a:t>
            </a:r>
            <a:r>
              <a:rPr lang="en-US" altLang="ja-JP" dirty="0"/>
              <a:t>(</a:t>
            </a:r>
            <a:r>
              <a:rPr lang="ja-JP" altLang="en-US" dirty="0"/>
              <a:t>請求書一括解析</a:t>
            </a:r>
            <a:r>
              <a:rPr lang="en-US" altLang="ja-JP" dirty="0"/>
              <a:t>)</a:t>
            </a:r>
            <a:r>
              <a:rPr lang="ja-JP" altLang="en-US" dirty="0"/>
              <a:t>からの登録</a:t>
            </a:r>
            <a:endParaRPr kumimoji="1"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8" name="テキスト プレースホルダー 4">
            <a:extLst>
              <a:ext uri="{FF2B5EF4-FFF2-40B4-BE49-F238E27FC236}">
                <a16:creationId xmlns:a16="http://schemas.microsoft.com/office/drawing/2014/main" id="{FD09C57E-F853-0F88-A8A8-F50DE7D0EEB7}"/>
              </a:ext>
            </a:extLst>
          </p:cNvPr>
          <p:cNvSpPr txBox="1">
            <a:spLocks/>
          </p:cNvSpPr>
          <p:nvPr/>
        </p:nvSpPr>
        <p:spPr>
          <a:xfrm>
            <a:off x="143508" y="953450"/>
            <a:ext cx="6383314" cy="315310"/>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kumimoji="1" sz="1800" b="1" kern="1200">
                <a:solidFill>
                  <a:schemeClr val="tx2"/>
                </a:solidFill>
                <a:latin typeface="+mj-ea"/>
                <a:ea typeface="+mj-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en-US" altLang="ja-JP" dirty="0"/>
              <a:t>AI</a:t>
            </a:r>
            <a:r>
              <a:rPr lang="ja-JP" altLang="en-US" dirty="0"/>
              <a:t>請求書一覧</a:t>
            </a:r>
            <a:endParaRPr kumimoji="1" lang="ja-JP" altLang="en-US" dirty="0"/>
          </a:p>
        </p:txBody>
      </p:sp>
      <p:sp>
        <p:nvSpPr>
          <p:cNvPr id="33" name="テキスト プレースホルダー 5">
            <a:extLst>
              <a:ext uri="{FF2B5EF4-FFF2-40B4-BE49-F238E27FC236}">
                <a16:creationId xmlns:a16="http://schemas.microsoft.com/office/drawing/2014/main" id="{DD6C037C-4A20-A08A-3A2C-B674FDDDF113}"/>
              </a:ext>
            </a:extLst>
          </p:cNvPr>
          <p:cNvSpPr>
            <a:spLocks noGrp="1"/>
          </p:cNvSpPr>
          <p:nvPr>
            <p:ph type="body" sz="quarter" idx="17"/>
          </p:nvPr>
        </p:nvSpPr>
        <p:spPr>
          <a:xfrm>
            <a:off x="359729" y="1268761"/>
            <a:ext cx="8640763" cy="279306"/>
          </a:xfrm>
        </p:spPr>
        <p:txBody>
          <a:bodyPr/>
          <a:lstStyle/>
          <a:p>
            <a:r>
              <a:rPr kumimoji="1" lang="ja-JP" altLang="en-US" dirty="0"/>
              <a:t>取込を行ったデータを選択し、</a:t>
            </a:r>
            <a:r>
              <a:rPr kumimoji="1" lang="en-US" altLang="ja-JP" dirty="0"/>
              <a:t>AI</a:t>
            </a:r>
            <a:r>
              <a:rPr kumimoji="1" lang="ja-JP" altLang="en-US" dirty="0"/>
              <a:t>支払作成を選択します。</a:t>
            </a:r>
          </a:p>
        </p:txBody>
      </p:sp>
      <p:pic>
        <p:nvPicPr>
          <p:cNvPr id="41" name="図 40">
            <a:extLst>
              <a:ext uri="{FF2B5EF4-FFF2-40B4-BE49-F238E27FC236}">
                <a16:creationId xmlns:a16="http://schemas.microsoft.com/office/drawing/2014/main" id="{C0C9E90E-FE29-A272-8F8A-F61671447717}"/>
              </a:ext>
            </a:extLst>
          </p:cNvPr>
          <p:cNvPicPr>
            <a:picLocks noChangeAspect="1"/>
          </p:cNvPicPr>
          <p:nvPr/>
        </p:nvPicPr>
        <p:blipFill>
          <a:blip r:embed="rId3"/>
          <a:stretch>
            <a:fillRect/>
          </a:stretch>
        </p:blipFill>
        <p:spPr>
          <a:xfrm>
            <a:off x="1692005" y="1545503"/>
            <a:ext cx="5400599" cy="3229108"/>
          </a:xfrm>
          <a:prstGeom prst="rect">
            <a:avLst/>
          </a:prstGeom>
          <a:solidFill>
            <a:schemeClr val="bg1"/>
          </a:solidFill>
        </p:spPr>
      </p:pic>
      <p:sp>
        <p:nvSpPr>
          <p:cNvPr id="42" name="正方形/長方形 41">
            <a:extLst>
              <a:ext uri="{FF2B5EF4-FFF2-40B4-BE49-F238E27FC236}">
                <a16:creationId xmlns:a16="http://schemas.microsoft.com/office/drawing/2014/main" id="{AAB1F099-EE89-EBB8-C0D6-5D71289E9807}"/>
              </a:ext>
            </a:extLst>
          </p:cNvPr>
          <p:cNvSpPr/>
          <p:nvPr/>
        </p:nvSpPr>
        <p:spPr>
          <a:xfrm>
            <a:off x="1764012" y="2172281"/>
            <a:ext cx="4473738" cy="33462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ボックス 42">
            <a:extLst>
              <a:ext uri="{FF2B5EF4-FFF2-40B4-BE49-F238E27FC236}">
                <a16:creationId xmlns:a16="http://schemas.microsoft.com/office/drawing/2014/main" id="{1123F834-F4D5-D87B-3DC3-EBE5CC0160B4}"/>
              </a:ext>
            </a:extLst>
          </p:cNvPr>
          <p:cNvSpPr txBox="1"/>
          <p:nvPr/>
        </p:nvSpPr>
        <p:spPr>
          <a:xfrm>
            <a:off x="2695615" y="2571750"/>
            <a:ext cx="2601290" cy="307777"/>
          </a:xfrm>
          <a:prstGeom prst="rect">
            <a:avLst/>
          </a:prstGeom>
          <a:noFill/>
        </p:spPr>
        <p:txBody>
          <a:bodyPr wrap="square" rtlCol="0">
            <a:spAutoFit/>
          </a:bodyPr>
          <a:lstStyle/>
          <a:p>
            <a:pPr algn="ctr"/>
            <a:r>
              <a:rPr kumimoji="1" lang="ja-JP" altLang="en-US" sz="1400" b="1" dirty="0">
                <a:solidFill>
                  <a:srgbClr val="FF0000"/>
                </a:solidFill>
              </a:rPr>
              <a:t>①対象のデータを選択</a:t>
            </a:r>
          </a:p>
        </p:txBody>
      </p:sp>
      <p:sp>
        <p:nvSpPr>
          <p:cNvPr id="44" name="テキスト ボックス 43">
            <a:extLst>
              <a:ext uri="{FF2B5EF4-FFF2-40B4-BE49-F238E27FC236}">
                <a16:creationId xmlns:a16="http://schemas.microsoft.com/office/drawing/2014/main" id="{BB0C322F-6DB1-0A47-BDA3-C9183EAD43EF}"/>
              </a:ext>
            </a:extLst>
          </p:cNvPr>
          <p:cNvSpPr txBox="1"/>
          <p:nvPr/>
        </p:nvSpPr>
        <p:spPr>
          <a:xfrm>
            <a:off x="5900749" y="3492553"/>
            <a:ext cx="1937381" cy="307777"/>
          </a:xfrm>
          <a:prstGeom prst="rect">
            <a:avLst/>
          </a:prstGeom>
          <a:noFill/>
        </p:spPr>
        <p:txBody>
          <a:bodyPr wrap="square" rtlCol="0">
            <a:spAutoFit/>
          </a:bodyPr>
          <a:lstStyle/>
          <a:p>
            <a:pPr algn="ctr"/>
            <a:r>
              <a:rPr lang="ja-JP" altLang="en-US" sz="1400" b="1" dirty="0">
                <a:solidFill>
                  <a:srgbClr val="FF0000"/>
                </a:solidFill>
              </a:rPr>
              <a:t>②</a:t>
            </a:r>
            <a:r>
              <a:rPr lang="en-US" altLang="ja-JP" sz="1400" b="1" dirty="0">
                <a:solidFill>
                  <a:srgbClr val="FF0000"/>
                </a:solidFill>
              </a:rPr>
              <a:t>AI</a:t>
            </a:r>
            <a:r>
              <a:rPr lang="ja-JP" altLang="en-US" sz="1400" b="1" dirty="0">
                <a:solidFill>
                  <a:srgbClr val="FF0000"/>
                </a:solidFill>
              </a:rPr>
              <a:t>支払作成を選択</a:t>
            </a:r>
            <a:endParaRPr kumimoji="1" lang="ja-JP" altLang="en-US" sz="1400" b="1" dirty="0">
              <a:solidFill>
                <a:srgbClr val="FF0000"/>
              </a:solidFill>
            </a:endParaRPr>
          </a:p>
        </p:txBody>
      </p:sp>
      <p:sp>
        <p:nvSpPr>
          <p:cNvPr id="45" name="正方形/長方形 44">
            <a:extLst>
              <a:ext uri="{FF2B5EF4-FFF2-40B4-BE49-F238E27FC236}">
                <a16:creationId xmlns:a16="http://schemas.microsoft.com/office/drawing/2014/main" id="{475718B6-E7D9-58DC-15BE-0B032E5DE5E1}"/>
              </a:ext>
            </a:extLst>
          </p:cNvPr>
          <p:cNvSpPr/>
          <p:nvPr/>
        </p:nvSpPr>
        <p:spPr>
          <a:xfrm>
            <a:off x="6237750" y="2132981"/>
            <a:ext cx="313428" cy="94877"/>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8" name="フリーフォーム: 図形 7">
            <a:extLst>
              <a:ext uri="{FF2B5EF4-FFF2-40B4-BE49-F238E27FC236}">
                <a16:creationId xmlns:a16="http://schemas.microsoft.com/office/drawing/2014/main" id="{AFB64667-6748-913A-DE0B-D8C1470884D3}"/>
              </a:ext>
            </a:extLst>
          </p:cNvPr>
          <p:cNvSpPr/>
          <p:nvPr/>
        </p:nvSpPr>
        <p:spPr>
          <a:xfrm>
            <a:off x="6237750" y="2259856"/>
            <a:ext cx="1244709" cy="1188480"/>
          </a:xfrm>
          <a:custGeom>
            <a:avLst/>
            <a:gdLst>
              <a:gd name="connsiteX0" fmla="*/ 113652 w 1244709"/>
              <a:gd name="connsiteY0" fmla="*/ 0 h 1188480"/>
              <a:gd name="connsiteX1" fmla="*/ 294948 w 1244709"/>
              <a:gd name="connsiteY1" fmla="*/ 828440 h 1188480"/>
              <a:gd name="connsiteX2" fmla="*/ 1184701 w 1244709"/>
              <a:gd name="connsiteY2" fmla="*/ 828440 h 1188480"/>
              <a:gd name="connsiteX3" fmla="*/ 1244709 w 1244709"/>
              <a:gd name="connsiteY3" fmla="*/ 888448 h 1188480"/>
              <a:gd name="connsiteX4" fmla="*/ 1244709 w 1244709"/>
              <a:gd name="connsiteY4" fmla="*/ 1128472 h 1188480"/>
              <a:gd name="connsiteX5" fmla="*/ 1184701 w 1244709"/>
              <a:gd name="connsiteY5" fmla="*/ 1188480 h 1188480"/>
              <a:gd name="connsiteX6" fmla="*/ 60008 w 1244709"/>
              <a:gd name="connsiteY6" fmla="*/ 1188480 h 1188480"/>
              <a:gd name="connsiteX7" fmla="*/ 0 w 1244709"/>
              <a:gd name="connsiteY7" fmla="*/ 1128472 h 1188480"/>
              <a:gd name="connsiteX8" fmla="*/ 0 w 1244709"/>
              <a:gd name="connsiteY8" fmla="*/ 888448 h 1188480"/>
              <a:gd name="connsiteX9" fmla="*/ 60008 w 1244709"/>
              <a:gd name="connsiteY9" fmla="*/ 828440 h 1188480"/>
              <a:gd name="connsiteX10" fmla="*/ 75923 w 1244709"/>
              <a:gd name="connsiteY10" fmla="*/ 828440 h 1188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44709" h="1188480">
                <a:moveTo>
                  <a:pt x="113652" y="0"/>
                </a:moveTo>
                <a:lnTo>
                  <a:pt x="294948" y="828440"/>
                </a:lnTo>
                <a:lnTo>
                  <a:pt x="1184701" y="828440"/>
                </a:lnTo>
                <a:cubicBezTo>
                  <a:pt x="1217843" y="828440"/>
                  <a:pt x="1244709" y="855306"/>
                  <a:pt x="1244709" y="888448"/>
                </a:cubicBezTo>
                <a:lnTo>
                  <a:pt x="1244709" y="1128472"/>
                </a:lnTo>
                <a:cubicBezTo>
                  <a:pt x="1244709" y="1161614"/>
                  <a:pt x="1217843" y="1188480"/>
                  <a:pt x="1184701" y="1188480"/>
                </a:cubicBezTo>
                <a:lnTo>
                  <a:pt x="60008" y="1188480"/>
                </a:lnTo>
                <a:cubicBezTo>
                  <a:pt x="26866" y="1188480"/>
                  <a:pt x="0" y="1161614"/>
                  <a:pt x="0" y="1128472"/>
                </a:cubicBezTo>
                <a:lnTo>
                  <a:pt x="0" y="888448"/>
                </a:lnTo>
                <a:cubicBezTo>
                  <a:pt x="0" y="855306"/>
                  <a:pt x="26866" y="828440"/>
                  <a:pt x="60008" y="828440"/>
                </a:cubicBezTo>
                <a:lnTo>
                  <a:pt x="75923" y="828440"/>
                </a:lnTo>
                <a:close/>
              </a:path>
            </a:pathLst>
          </a:custGeom>
          <a:solidFill>
            <a:schemeClr val="bg1"/>
          </a:solid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sz="1400" dirty="0">
              <a:solidFill>
                <a:schemeClr val="bg1"/>
              </a:solidFill>
            </a:endParaRPr>
          </a:p>
        </p:txBody>
      </p:sp>
      <p:pic>
        <p:nvPicPr>
          <p:cNvPr id="47" name="図 46">
            <a:extLst>
              <a:ext uri="{FF2B5EF4-FFF2-40B4-BE49-F238E27FC236}">
                <a16:creationId xmlns:a16="http://schemas.microsoft.com/office/drawing/2014/main" id="{4E96AA89-2337-78A5-4A91-65F13611ECDD}"/>
              </a:ext>
            </a:extLst>
          </p:cNvPr>
          <p:cNvPicPr>
            <a:picLocks noChangeAspect="1"/>
          </p:cNvPicPr>
          <p:nvPr/>
        </p:nvPicPr>
        <p:blipFill>
          <a:blip r:embed="rId4"/>
          <a:stretch>
            <a:fillRect/>
          </a:stretch>
        </p:blipFill>
        <p:spPr>
          <a:xfrm>
            <a:off x="6268215" y="3124950"/>
            <a:ext cx="1181386" cy="306285"/>
          </a:xfrm>
          <a:prstGeom prst="rect">
            <a:avLst/>
          </a:prstGeom>
        </p:spPr>
      </p:pic>
      <p:sp>
        <p:nvSpPr>
          <p:cNvPr id="6" name="正方形/長方形 5">
            <a:extLst>
              <a:ext uri="{FF2B5EF4-FFF2-40B4-BE49-F238E27FC236}">
                <a16:creationId xmlns:a16="http://schemas.microsoft.com/office/drawing/2014/main" id="{DAFB1EBB-12B5-B87C-B984-ED5A5A78EFE4}"/>
              </a:ext>
            </a:extLst>
          </p:cNvPr>
          <p:cNvSpPr/>
          <p:nvPr/>
        </p:nvSpPr>
        <p:spPr>
          <a:xfrm>
            <a:off x="1907704" y="1560711"/>
            <a:ext cx="754601" cy="72883"/>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Tree>
    <p:extLst>
      <p:ext uri="{BB962C8B-B14F-4D97-AF65-F5344CB8AC3E}">
        <p14:creationId xmlns:p14="http://schemas.microsoft.com/office/powerpoint/2010/main" val="7222485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11</a:t>
            </a:fld>
            <a:endParaRPr kumimoji="1" lang="ja-JP" altLang="en-US" dirty="0"/>
          </a:p>
        </p:txBody>
      </p:sp>
      <p:sp>
        <p:nvSpPr>
          <p:cNvPr id="3" name="タイトル 2"/>
          <p:cNvSpPr>
            <a:spLocks noGrp="1"/>
          </p:cNvSpPr>
          <p:nvPr>
            <p:ph type="title"/>
          </p:nvPr>
        </p:nvSpPr>
        <p:spPr/>
        <p:txBody>
          <a:bodyPr/>
          <a:lstStyle/>
          <a:p>
            <a:r>
              <a:rPr lang="en-US" altLang="ja-JP" dirty="0"/>
              <a:t>AI-OCR(</a:t>
            </a:r>
            <a:r>
              <a:rPr lang="ja-JP" altLang="en-US" dirty="0"/>
              <a:t>請求書・請求書明細</a:t>
            </a:r>
            <a:r>
              <a:rPr lang="en-US" altLang="ja-JP" dirty="0"/>
              <a:t>)</a:t>
            </a:r>
            <a:r>
              <a:rPr lang="ja-JP" altLang="en-US" dirty="0"/>
              <a:t>登録の流れ</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5" name="テキスト プレースホルダー 4"/>
          <p:cNvSpPr>
            <a:spLocks noGrp="1"/>
          </p:cNvSpPr>
          <p:nvPr>
            <p:ph type="body" sz="quarter" idx="16"/>
          </p:nvPr>
        </p:nvSpPr>
        <p:spPr/>
        <p:txBody>
          <a:bodyPr/>
          <a:lstStyle/>
          <a:p>
            <a:r>
              <a:rPr lang="ja-JP" altLang="en-US" dirty="0"/>
              <a:t>①</a:t>
            </a:r>
            <a:r>
              <a:rPr lang="en-US" altLang="ja-JP" dirty="0"/>
              <a:t>AI</a:t>
            </a:r>
            <a:r>
              <a:rPr lang="ja-JP" altLang="en-US" dirty="0"/>
              <a:t>請求書一覧</a:t>
            </a:r>
            <a:r>
              <a:rPr lang="en-US" altLang="ja-JP" dirty="0"/>
              <a:t>(</a:t>
            </a:r>
            <a:r>
              <a:rPr lang="ja-JP" altLang="en-US" dirty="0"/>
              <a:t>請求書一括解析</a:t>
            </a:r>
            <a:r>
              <a:rPr lang="en-US" altLang="ja-JP" dirty="0"/>
              <a:t>)</a:t>
            </a:r>
            <a:r>
              <a:rPr lang="ja-JP" altLang="en-US" dirty="0"/>
              <a:t>からの登録</a:t>
            </a:r>
            <a:endParaRPr kumimoji="1"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8" name="テキスト プレースホルダー 4">
            <a:extLst>
              <a:ext uri="{FF2B5EF4-FFF2-40B4-BE49-F238E27FC236}">
                <a16:creationId xmlns:a16="http://schemas.microsoft.com/office/drawing/2014/main" id="{FD09C57E-F853-0F88-A8A8-F50DE7D0EEB7}"/>
              </a:ext>
            </a:extLst>
          </p:cNvPr>
          <p:cNvSpPr txBox="1">
            <a:spLocks/>
          </p:cNvSpPr>
          <p:nvPr/>
        </p:nvSpPr>
        <p:spPr>
          <a:xfrm>
            <a:off x="143508" y="953450"/>
            <a:ext cx="6383314" cy="315310"/>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kumimoji="1" sz="1800" b="1" kern="1200">
                <a:solidFill>
                  <a:schemeClr val="tx2"/>
                </a:solidFill>
                <a:latin typeface="+mj-ea"/>
                <a:ea typeface="+mj-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en-US" altLang="ja-JP" dirty="0"/>
              <a:t>AI</a:t>
            </a:r>
            <a:r>
              <a:rPr lang="ja-JP" altLang="en-US" dirty="0"/>
              <a:t>支払伝票作成</a:t>
            </a:r>
            <a:endParaRPr kumimoji="1" lang="ja-JP" altLang="en-US" dirty="0"/>
          </a:p>
        </p:txBody>
      </p:sp>
      <p:sp>
        <p:nvSpPr>
          <p:cNvPr id="33" name="テキスト プレースホルダー 5">
            <a:extLst>
              <a:ext uri="{FF2B5EF4-FFF2-40B4-BE49-F238E27FC236}">
                <a16:creationId xmlns:a16="http://schemas.microsoft.com/office/drawing/2014/main" id="{DD6C037C-4A20-A08A-3A2C-B674FDDDF113}"/>
              </a:ext>
            </a:extLst>
          </p:cNvPr>
          <p:cNvSpPr>
            <a:spLocks noGrp="1"/>
          </p:cNvSpPr>
          <p:nvPr>
            <p:ph type="body" sz="quarter" idx="17"/>
          </p:nvPr>
        </p:nvSpPr>
        <p:spPr>
          <a:xfrm>
            <a:off x="359729" y="1268761"/>
            <a:ext cx="8640763" cy="279306"/>
          </a:xfrm>
        </p:spPr>
        <p:txBody>
          <a:bodyPr/>
          <a:lstStyle/>
          <a:p>
            <a:r>
              <a:rPr kumimoji="1" lang="ja-JP" altLang="en-US" dirty="0"/>
              <a:t>取込結果を確認して伝票登録します。</a:t>
            </a:r>
          </a:p>
        </p:txBody>
      </p:sp>
      <p:pic>
        <p:nvPicPr>
          <p:cNvPr id="6" name="図 5">
            <a:extLst>
              <a:ext uri="{FF2B5EF4-FFF2-40B4-BE49-F238E27FC236}">
                <a16:creationId xmlns:a16="http://schemas.microsoft.com/office/drawing/2014/main" id="{447965C1-0C89-B3E6-4F32-38065991BF4F}"/>
              </a:ext>
            </a:extLst>
          </p:cNvPr>
          <p:cNvPicPr>
            <a:picLocks noChangeAspect="1"/>
          </p:cNvPicPr>
          <p:nvPr/>
        </p:nvPicPr>
        <p:blipFill>
          <a:blip r:embed="rId3"/>
          <a:stretch>
            <a:fillRect/>
          </a:stretch>
        </p:blipFill>
        <p:spPr>
          <a:xfrm>
            <a:off x="1807245" y="1577722"/>
            <a:ext cx="5529511" cy="3306187"/>
          </a:xfrm>
          <a:prstGeom prst="rect">
            <a:avLst/>
          </a:prstGeom>
        </p:spPr>
      </p:pic>
      <p:sp>
        <p:nvSpPr>
          <p:cNvPr id="7" name="正方形/長方形 6">
            <a:extLst>
              <a:ext uri="{FF2B5EF4-FFF2-40B4-BE49-F238E27FC236}">
                <a16:creationId xmlns:a16="http://schemas.microsoft.com/office/drawing/2014/main" id="{617E1BA8-8003-760B-623E-8DFED7731DE1}"/>
              </a:ext>
            </a:extLst>
          </p:cNvPr>
          <p:cNvSpPr/>
          <p:nvPr/>
        </p:nvSpPr>
        <p:spPr>
          <a:xfrm>
            <a:off x="2195148" y="3507855"/>
            <a:ext cx="5005144" cy="118084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A2AA40CE-386B-4A5D-A80A-F131E1991210}"/>
              </a:ext>
            </a:extLst>
          </p:cNvPr>
          <p:cNvSpPr txBox="1"/>
          <p:nvPr/>
        </p:nvSpPr>
        <p:spPr>
          <a:xfrm>
            <a:off x="3266021" y="3836667"/>
            <a:ext cx="2863399" cy="523220"/>
          </a:xfrm>
          <a:prstGeom prst="rect">
            <a:avLst/>
          </a:prstGeom>
          <a:noFill/>
        </p:spPr>
        <p:txBody>
          <a:bodyPr wrap="square" rtlCol="0">
            <a:spAutoFit/>
          </a:bodyPr>
          <a:lstStyle/>
          <a:p>
            <a:pPr algn="ctr"/>
            <a:r>
              <a:rPr kumimoji="1" lang="ja-JP" altLang="en-US" sz="1400" b="1" dirty="0">
                <a:solidFill>
                  <a:srgbClr val="FF0000"/>
                </a:solidFill>
              </a:rPr>
              <a:t>①取込結果を確認</a:t>
            </a:r>
            <a:endParaRPr kumimoji="1" lang="en-US" altLang="ja-JP" sz="1400" b="1" dirty="0">
              <a:solidFill>
                <a:srgbClr val="FF0000"/>
              </a:solidFill>
            </a:endParaRPr>
          </a:p>
          <a:p>
            <a:pPr algn="ctr"/>
            <a:r>
              <a:rPr lang="ja-JP" altLang="en-US" sz="1400" b="1" dirty="0">
                <a:solidFill>
                  <a:srgbClr val="FF0000"/>
                </a:solidFill>
              </a:rPr>
              <a:t>　必要に応じて追加入力</a:t>
            </a:r>
            <a:endParaRPr kumimoji="1" lang="ja-JP" altLang="en-US" sz="1400" b="1" dirty="0">
              <a:solidFill>
                <a:srgbClr val="FF0000"/>
              </a:solidFill>
            </a:endParaRPr>
          </a:p>
        </p:txBody>
      </p:sp>
      <p:sp>
        <p:nvSpPr>
          <p:cNvPr id="9" name="正方形/長方形 8">
            <a:extLst>
              <a:ext uri="{FF2B5EF4-FFF2-40B4-BE49-F238E27FC236}">
                <a16:creationId xmlns:a16="http://schemas.microsoft.com/office/drawing/2014/main" id="{637449B0-D4F2-78A7-2FDB-C5967882C309}"/>
              </a:ext>
            </a:extLst>
          </p:cNvPr>
          <p:cNvSpPr/>
          <p:nvPr/>
        </p:nvSpPr>
        <p:spPr>
          <a:xfrm>
            <a:off x="2034699" y="1596834"/>
            <a:ext cx="754601" cy="72883"/>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Tree>
    <p:extLst>
      <p:ext uri="{BB962C8B-B14F-4D97-AF65-F5344CB8AC3E}">
        <p14:creationId xmlns:p14="http://schemas.microsoft.com/office/powerpoint/2010/main" val="37800645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12</a:t>
            </a:fld>
            <a:endParaRPr kumimoji="1" lang="ja-JP" altLang="en-US" dirty="0"/>
          </a:p>
        </p:txBody>
      </p:sp>
      <p:sp>
        <p:nvSpPr>
          <p:cNvPr id="3" name="タイトル 2"/>
          <p:cNvSpPr>
            <a:spLocks noGrp="1"/>
          </p:cNvSpPr>
          <p:nvPr>
            <p:ph type="title"/>
          </p:nvPr>
        </p:nvSpPr>
        <p:spPr/>
        <p:txBody>
          <a:bodyPr/>
          <a:lstStyle/>
          <a:p>
            <a:r>
              <a:rPr lang="en-US" altLang="ja-JP" dirty="0"/>
              <a:t>AI-OCR(</a:t>
            </a:r>
            <a:r>
              <a:rPr lang="ja-JP" altLang="en-US" dirty="0"/>
              <a:t>請求書・請求書明細</a:t>
            </a:r>
            <a:r>
              <a:rPr lang="en-US" altLang="ja-JP" dirty="0"/>
              <a:t>)</a:t>
            </a:r>
            <a:r>
              <a:rPr lang="ja-JP" altLang="en-US" dirty="0"/>
              <a:t>登録の流れ</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5" name="テキスト プレースホルダー 4"/>
          <p:cNvSpPr>
            <a:spLocks noGrp="1"/>
          </p:cNvSpPr>
          <p:nvPr>
            <p:ph type="body" sz="quarter" idx="16"/>
          </p:nvPr>
        </p:nvSpPr>
        <p:spPr/>
        <p:txBody>
          <a:bodyPr/>
          <a:lstStyle/>
          <a:p>
            <a:pPr marL="1371600" indent="-1371600" algn="just">
              <a:spcBef>
                <a:spcPts val="600"/>
              </a:spcBef>
              <a:spcAft>
                <a:spcPts val="600"/>
              </a:spcAft>
            </a:pPr>
            <a:r>
              <a:rPr lang="ja-JP" altLang="en-US" kern="100" dirty="0">
                <a:solidFill>
                  <a:schemeClr val="tx2"/>
                </a:solidFill>
                <a:latin typeface="+mn-ea"/>
                <a:cs typeface="ＭＳ Ｐゴシック" panose="020B0600070205080204" pitchFamily="50" charset="-128"/>
              </a:rPr>
              <a:t>②</a:t>
            </a:r>
            <a:r>
              <a:rPr lang="en-US" altLang="ja-JP" kern="100" dirty="0">
                <a:solidFill>
                  <a:schemeClr val="tx2"/>
                </a:solidFill>
                <a:latin typeface="+mn-ea"/>
                <a:cs typeface="ＭＳ Ｐゴシック" panose="020B0600070205080204" pitchFamily="50" charset="-128"/>
              </a:rPr>
              <a:t>AI</a:t>
            </a:r>
            <a:r>
              <a:rPr lang="ja-JP" altLang="en-US" kern="100" dirty="0">
                <a:solidFill>
                  <a:schemeClr val="tx2"/>
                </a:solidFill>
                <a:latin typeface="+mn-ea"/>
                <a:cs typeface="ＭＳ Ｐゴシック" panose="020B0600070205080204" pitchFamily="50" charset="-128"/>
              </a:rPr>
              <a:t>支払伝票作成からの登録</a:t>
            </a:r>
            <a:endParaRPr lang="en-US" altLang="ja-JP" kern="100" dirty="0">
              <a:solidFill>
                <a:schemeClr val="tx2"/>
              </a:solidFill>
              <a:latin typeface="+mn-ea"/>
              <a:cs typeface="ＭＳ Ｐゴシック" panose="020B0600070205080204" pitchFamily="50" charset="-128"/>
            </a:endParaRPr>
          </a:p>
          <a:p>
            <a:endParaRPr kumimoji="1"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 name="正方形/長方形 5">
            <a:extLst>
              <a:ext uri="{FF2B5EF4-FFF2-40B4-BE49-F238E27FC236}">
                <a16:creationId xmlns:a16="http://schemas.microsoft.com/office/drawing/2014/main" id="{E4CF5D52-A94B-C8CC-218E-2ACB8E5A00D3}"/>
              </a:ext>
            </a:extLst>
          </p:cNvPr>
          <p:cNvSpPr/>
          <p:nvPr/>
        </p:nvSpPr>
        <p:spPr>
          <a:xfrm>
            <a:off x="6768244" y="1968402"/>
            <a:ext cx="2196000" cy="2261679"/>
          </a:xfrm>
          <a:prstGeom prst="rect">
            <a:avLst/>
          </a:prstGeom>
          <a:solidFill>
            <a:srgbClr val="008CCF"/>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
        <p:nvSpPr>
          <p:cNvPr id="7" name="楕円 6">
            <a:extLst>
              <a:ext uri="{FF2B5EF4-FFF2-40B4-BE49-F238E27FC236}">
                <a16:creationId xmlns:a16="http://schemas.microsoft.com/office/drawing/2014/main" id="{0718A192-79C2-D525-43E8-563D56D692AC}"/>
              </a:ext>
            </a:extLst>
          </p:cNvPr>
          <p:cNvSpPr/>
          <p:nvPr/>
        </p:nvSpPr>
        <p:spPr>
          <a:xfrm>
            <a:off x="7434196" y="1563638"/>
            <a:ext cx="864096" cy="864096"/>
          </a:xfrm>
          <a:prstGeom prst="ellipse">
            <a:avLst/>
          </a:prstGeom>
          <a:solidFill>
            <a:schemeClr val="bg1"/>
          </a:solidFill>
          <a:ln>
            <a:solidFill>
              <a:srgbClr val="008CC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
        <p:nvSpPr>
          <p:cNvPr id="13" name="Rectangle 6">
            <a:extLst>
              <a:ext uri="{FF2B5EF4-FFF2-40B4-BE49-F238E27FC236}">
                <a16:creationId xmlns:a16="http://schemas.microsoft.com/office/drawing/2014/main" id="{1A887995-9F8A-2BAF-5F36-ACB5BC4466F7}"/>
              </a:ext>
            </a:extLst>
          </p:cNvPr>
          <p:cNvSpPr>
            <a:spLocks noChangeArrowheads="1"/>
          </p:cNvSpPr>
          <p:nvPr/>
        </p:nvSpPr>
        <p:spPr bwMode="auto">
          <a:xfrm>
            <a:off x="6838934" y="2465885"/>
            <a:ext cx="2064128" cy="614468"/>
          </a:xfrm>
          <a:prstGeom prst="rect">
            <a:avLst/>
          </a:prstGeom>
          <a:noFill/>
          <a:ln w="12700">
            <a:noFill/>
            <a:miter lim="800000"/>
            <a:headEnd/>
            <a:tailEnd/>
          </a:ln>
          <a:effectLst/>
        </p:spPr>
        <p:txBody>
          <a:bodyPr vert="horz" wrap="square" lIns="74295" tIns="8890" rIns="74295" bIns="889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i="0" u="none" strike="noStrike" cap="none" normalizeH="0" baseline="0" dirty="0">
                <a:ln>
                  <a:noFill/>
                </a:ln>
                <a:solidFill>
                  <a:schemeClr val="bg1"/>
                </a:solidFill>
                <a:effectLst/>
                <a:latin typeface="+mn-ea"/>
                <a:cs typeface="Times New Roman" panose="02020603050405020304" pitchFamily="18" charset="0"/>
              </a:rPr>
              <a:t>ワークフロー承認</a:t>
            </a:r>
            <a:endParaRPr kumimoji="0" lang="ja-JP" altLang="en-US" b="1" i="0" u="none" strike="noStrike" cap="none" normalizeH="0" baseline="0" dirty="0">
              <a:ln>
                <a:noFill/>
              </a:ln>
              <a:solidFill>
                <a:schemeClr val="bg1"/>
              </a:solidFill>
              <a:effectLst/>
              <a:latin typeface="+mn-ea"/>
            </a:endParaRPr>
          </a:p>
        </p:txBody>
      </p:sp>
      <p:sp>
        <p:nvSpPr>
          <p:cNvPr id="14" name="フリーフォーム: 図形 13">
            <a:extLst>
              <a:ext uri="{FF2B5EF4-FFF2-40B4-BE49-F238E27FC236}">
                <a16:creationId xmlns:a16="http://schemas.microsoft.com/office/drawing/2014/main" id="{CE6F3BB7-9D5F-03DF-98B4-767C06918675}"/>
              </a:ext>
            </a:extLst>
          </p:cNvPr>
          <p:cNvSpPr/>
          <p:nvPr/>
        </p:nvSpPr>
        <p:spPr>
          <a:xfrm rot="5400000">
            <a:off x="4641866" y="1883033"/>
            <a:ext cx="2261681" cy="2432422"/>
          </a:xfrm>
          <a:custGeom>
            <a:avLst/>
            <a:gdLst>
              <a:gd name="connsiteX0" fmla="*/ 0 w 3312366"/>
              <a:gd name="connsiteY0" fmla="*/ 2432422 h 2432422"/>
              <a:gd name="connsiteX1" fmla="*/ 0 w 3312366"/>
              <a:gd name="connsiteY1" fmla="*/ 236422 h 2432422"/>
              <a:gd name="connsiteX2" fmla="*/ 1386153 w 3312366"/>
              <a:gd name="connsiteY2" fmla="*/ 236422 h 2432422"/>
              <a:gd name="connsiteX3" fmla="*/ 1656183 w 3312366"/>
              <a:gd name="connsiteY3" fmla="*/ 0 h 2432422"/>
              <a:gd name="connsiteX4" fmla="*/ 1926213 w 3312366"/>
              <a:gd name="connsiteY4" fmla="*/ 236422 h 2432422"/>
              <a:gd name="connsiteX5" fmla="*/ 3312366 w 3312366"/>
              <a:gd name="connsiteY5" fmla="*/ 236422 h 2432422"/>
              <a:gd name="connsiteX6" fmla="*/ 3312366 w 3312366"/>
              <a:gd name="connsiteY6" fmla="*/ 2432422 h 243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12366" h="2432422">
                <a:moveTo>
                  <a:pt x="0" y="2432422"/>
                </a:moveTo>
                <a:lnTo>
                  <a:pt x="0" y="236422"/>
                </a:lnTo>
                <a:lnTo>
                  <a:pt x="1386153" y="236422"/>
                </a:lnTo>
                <a:lnTo>
                  <a:pt x="1656183" y="0"/>
                </a:lnTo>
                <a:lnTo>
                  <a:pt x="1926213" y="236422"/>
                </a:lnTo>
                <a:lnTo>
                  <a:pt x="3312366" y="236422"/>
                </a:lnTo>
                <a:lnTo>
                  <a:pt x="3312366" y="2432422"/>
                </a:lnTo>
                <a:close/>
              </a:path>
            </a:pathLst>
          </a:custGeom>
          <a:solidFill>
            <a:schemeClr val="bg1">
              <a:lumMod val="6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sz="1400" dirty="0">
              <a:solidFill>
                <a:schemeClr val="bg1"/>
              </a:solidFill>
            </a:endParaRPr>
          </a:p>
        </p:txBody>
      </p:sp>
      <p:sp>
        <p:nvSpPr>
          <p:cNvPr id="15" name="楕円 14">
            <a:extLst>
              <a:ext uri="{FF2B5EF4-FFF2-40B4-BE49-F238E27FC236}">
                <a16:creationId xmlns:a16="http://schemas.microsoft.com/office/drawing/2014/main" id="{F7A8E0E1-B01E-40EA-2EFB-3F441B33E0D7}"/>
              </a:ext>
            </a:extLst>
          </p:cNvPr>
          <p:cNvSpPr/>
          <p:nvPr/>
        </p:nvSpPr>
        <p:spPr>
          <a:xfrm>
            <a:off x="5230322" y="1563638"/>
            <a:ext cx="864096" cy="864096"/>
          </a:xfrm>
          <a:prstGeom prst="ellipse">
            <a:avLst/>
          </a:prstGeom>
          <a:solidFill>
            <a:schemeClr val="bg1"/>
          </a:solidFill>
          <a:ln>
            <a:solidFill>
              <a:srgbClr val="A6A6A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
        <p:nvSpPr>
          <p:cNvPr id="16" name="Rectangle 6">
            <a:extLst>
              <a:ext uri="{FF2B5EF4-FFF2-40B4-BE49-F238E27FC236}">
                <a16:creationId xmlns:a16="http://schemas.microsoft.com/office/drawing/2014/main" id="{91C4080F-0CCF-D6F1-5398-3B930A91EAD2}"/>
              </a:ext>
            </a:extLst>
          </p:cNvPr>
          <p:cNvSpPr>
            <a:spLocks noChangeArrowheads="1"/>
          </p:cNvSpPr>
          <p:nvPr/>
        </p:nvSpPr>
        <p:spPr bwMode="auto">
          <a:xfrm>
            <a:off x="4630306" y="2461276"/>
            <a:ext cx="2064128" cy="614468"/>
          </a:xfrm>
          <a:prstGeom prst="rect">
            <a:avLst/>
          </a:prstGeom>
          <a:noFill/>
          <a:ln w="12700">
            <a:noFill/>
            <a:miter lim="800000"/>
            <a:headEnd/>
            <a:tailEnd/>
          </a:ln>
          <a:effectLst/>
        </p:spPr>
        <p:txBody>
          <a:bodyPr vert="horz" wrap="square" lIns="74295" tIns="8890" rIns="74295" bIns="889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b="1" i="0" u="none" strike="noStrike" cap="none" normalizeH="0" baseline="0" dirty="0">
                <a:ln>
                  <a:noFill/>
                </a:ln>
                <a:solidFill>
                  <a:schemeClr val="bg1"/>
                </a:solidFill>
                <a:effectLst/>
                <a:latin typeface="+mn-ea"/>
                <a:cs typeface="Times New Roman" panose="02020603050405020304" pitchFamily="18" charset="0"/>
              </a:rPr>
              <a:t>AI</a:t>
            </a:r>
            <a:r>
              <a:rPr kumimoji="0" lang="ja-JP" altLang="en-US" b="1" i="0" u="none" strike="noStrike" cap="none" normalizeH="0" baseline="0" dirty="0">
                <a:ln>
                  <a:noFill/>
                </a:ln>
                <a:solidFill>
                  <a:schemeClr val="bg1"/>
                </a:solidFill>
                <a:effectLst/>
                <a:latin typeface="+mn-ea"/>
                <a:cs typeface="Times New Roman" panose="02020603050405020304" pitchFamily="18" charset="0"/>
              </a:rPr>
              <a:t>請求書一覧</a:t>
            </a:r>
            <a:endParaRPr kumimoji="0" lang="en-US" altLang="ja-JP" b="1" i="0" u="none" strike="noStrike" cap="none" normalizeH="0" baseline="0" dirty="0">
              <a:ln>
                <a:noFill/>
              </a:ln>
              <a:solidFill>
                <a:schemeClr val="bg1"/>
              </a:solidFill>
              <a:effectLst/>
              <a:latin typeface="+mn-ea"/>
              <a:cs typeface="Times New Roman" panose="02020603050405020304" pitchFamily="18" charset="0"/>
            </a:endParaRPr>
          </a:p>
        </p:txBody>
      </p:sp>
      <p:sp>
        <p:nvSpPr>
          <p:cNvPr id="17" name="フリーフォーム: 図形 16">
            <a:extLst>
              <a:ext uri="{FF2B5EF4-FFF2-40B4-BE49-F238E27FC236}">
                <a16:creationId xmlns:a16="http://schemas.microsoft.com/office/drawing/2014/main" id="{E127DCE0-85A1-0169-BF76-446CA0C36337}"/>
              </a:ext>
            </a:extLst>
          </p:cNvPr>
          <p:cNvSpPr/>
          <p:nvPr/>
        </p:nvSpPr>
        <p:spPr>
          <a:xfrm rot="5400000">
            <a:off x="2430119" y="1883033"/>
            <a:ext cx="2261681" cy="2432422"/>
          </a:xfrm>
          <a:custGeom>
            <a:avLst/>
            <a:gdLst>
              <a:gd name="connsiteX0" fmla="*/ 0 w 3312366"/>
              <a:gd name="connsiteY0" fmla="*/ 2432422 h 2432422"/>
              <a:gd name="connsiteX1" fmla="*/ 0 w 3312366"/>
              <a:gd name="connsiteY1" fmla="*/ 236422 h 2432422"/>
              <a:gd name="connsiteX2" fmla="*/ 1386153 w 3312366"/>
              <a:gd name="connsiteY2" fmla="*/ 236422 h 2432422"/>
              <a:gd name="connsiteX3" fmla="*/ 1656183 w 3312366"/>
              <a:gd name="connsiteY3" fmla="*/ 0 h 2432422"/>
              <a:gd name="connsiteX4" fmla="*/ 1926213 w 3312366"/>
              <a:gd name="connsiteY4" fmla="*/ 236422 h 2432422"/>
              <a:gd name="connsiteX5" fmla="*/ 3312366 w 3312366"/>
              <a:gd name="connsiteY5" fmla="*/ 236422 h 2432422"/>
              <a:gd name="connsiteX6" fmla="*/ 3312366 w 3312366"/>
              <a:gd name="connsiteY6" fmla="*/ 2432422 h 243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12366" h="2432422">
                <a:moveTo>
                  <a:pt x="0" y="2432422"/>
                </a:moveTo>
                <a:lnTo>
                  <a:pt x="0" y="236422"/>
                </a:lnTo>
                <a:lnTo>
                  <a:pt x="1386153" y="236422"/>
                </a:lnTo>
                <a:lnTo>
                  <a:pt x="1656183" y="0"/>
                </a:lnTo>
                <a:lnTo>
                  <a:pt x="1926213" y="236422"/>
                </a:lnTo>
                <a:lnTo>
                  <a:pt x="3312366" y="236422"/>
                </a:lnTo>
                <a:lnTo>
                  <a:pt x="3312366" y="2432422"/>
                </a:lnTo>
                <a:close/>
              </a:path>
            </a:pathLst>
          </a:custGeom>
          <a:solidFill>
            <a:schemeClr val="bg1">
              <a:lumMod val="6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sz="1400" dirty="0">
              <a:solidFill>
                <a:schemeClr val="bg1"/>
              </a:solidFill>
            </a:endParaRPr>
          </a:p>
        </p:txBody>
      </p:sp>
      <p:sp>
        <p:nvSpPr>
          <p:cNvPr id="20" name="楕円 19">
            <a:extLst>
              <a:ext uri="{FF2B5EF4-FFF2-40B4-BE49-F238E27FC236}">
                <a16:creationId xmlns:a16="http://schemas.microsoft.com/office/drawing/2014/main" id="{3E1E7406-6894-22BA-9652-52F61953BD5B}"/>
              </a:ext>
            </a:extLst>
          </p:cNvPr>
          <p:cNvSpPr/>
          <p:nvPr/>
        </p:nvSpPr>
        <p:spPr>
          <a:xfrm>
            <a:off x="3018575" y="1563638"/>
            <a:ext cx="864096" cy="864096"/>
          </a:xfrm>
          <a:prstGeom prst="ellipse">
            <a:avLst/>
          </a:prstGeom>
          <a:solidFill>
            <a:schemeClr val="bg1"/>
          </a:solidFill>
          <a:ln>
            <a:solidFill>
              <a:srgbClr val="A6A6A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
        <p:nvSpPr>
          <p:cNvPr id="25" name="Rectangle 8">
            <a:extLst>
              <a:ext uri="{FF2B5EF4-FFF2-40B4-BE49-F238E27FC236}">
                <a16:creationId xmlns:a16="http://schemas.microsoft.com/office/drawing/2014/main" id="{FD611F07-48D8-0E09-DC18-6E2D4629CE88}"/>
              </a:ext>
            </a:extLst>
          </p:cNvPr>
          <p:cNvSpPr>
            <a:spLocks noChangeArrowheads="1"/>
          </p:cNvSpPr>
          <p:nvPr/>
        </p:nvSpPr>
        <p:spPr bwMode="auto">
          <a:xfrm>
            <a:off x="2412000" y="2465885"/>
            <a:ext cx="2064128" cy="614468"/>
          </a:xfrm>
          <a:prstGeom prst="rect">
            <a:avLst/>
          </a:prstGeom>
          <a:noFill/>
          <a:ln w="12700">
            <a:noFill/>
            <a:miter lim="800000"/>
            <a:headEnd/>
            <a:tailEnd/>
          </a:ln>
          <a:effectLst/>
        </p:spPr>
        <p:txBody>
          <a:bodyPr vert="horz" wrap="square" lIns="74295" tIns="8890" rIns="74295" bIns="889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TW" b="1" i="0" u="none" strike="noStrike" cap="none" normalizeH="0" baseline="0" dirty="0">
                <a:ln>
                  <a:noFill/>
                </a:ln>
                <a:solidFill>
                  <a:schemeClr val="bg1"/>
                </a:solidFill>
                <a:effectLst/>
                <a:latin typeface="+mn-ea"/>
                <a:cs typeface="Times New Roman" panose="02020603050405020304" pitchFamily="18" charset="0"/>
              </a:rPr>
              <a:t>AI</a:t>
            </a:r>
            <a:r>
              <a:rPr kumimoji="0" lang="zh-TW" altLang="en-US" b="1" i="0" u="none" strike="noStrike" cap="none" normalizeH="0" baseline="0" dirty="0">
                <a:ln>
                  <a:noFill/>
                </a:ln>
                <a:solidFill>
                  <a:schemeClr val="bg1"/>
                </a:solidFill>
                <a:effectLst/>
                <a:latin typeface="+mn-ea"/>
                <a:cs typeface="Times New Roman" panose="02020603050405020304" pitchFamily="18" charset="0"/>
              </a:rPr>
              <a:t>支払伝票作成</a:t>
            </a:r>
          </a:p>
        </p:txBody>
      </p:sp>
      <p:sp>
        <p:nvSpPr>
          <p:cNvPr id="26" name="フリーフォーム: 図形 25">
            <a:extLst>
              <a:ext uri="{FF2B5EF4-FFF2-40B4-BE49-F238E27FC236}">
                <a16:creationId xmlns:a16="http://schemas.microsoft.com/office/drawing/2014/main" id="{D5E5DFE4-9D47-A3BB-CBB5-152480802ED7}"/>
              </a:ext>
            </a:extLst>
          </p:cNvPr>
          <p:cNvSpPr/>
          <p:nvPr/>
        </p:nvSpPr>
        <p:spPr>
          <a:xfrm rot="5400000">
            <a:off x="218372" y="1883033"/>
            <a:ext cx="2261681" cy="2432422"/>
          </a:xfrm>
          <a:custGeom>
            <a:avLst/>
            <a:gdLst>
              <a:gd name="connsiteX0" fmla="*/ 0 w 3312366"/>
              <a:gd name="connsiteY0" fmla="*/ 2432422 h 2432422"/>
              <a:gd name="connsiteX1" fmla="*/ 0 w 3312366"/>
              <a:gd name="connsiteY1" fmla="*/ 236422 h 2432422"/>
              <a:gd name="connsiteX2" fmla="*/ 1386153 w 3312366"/>
              <a:gd name="connsiteY2" fmla="*/ 236422 h 2432422"/>
              <a:gd name="connsiteX3" fmla="*/ 1656183 w 3312366"/>
              <a:gd name="connsiteY3" fmla="*/ 0 h 2432422"/>
              <a:gd name="connsiteX4" fmla="*/ 1926213 w 3312366"/>
              <a:gd name="connsiteY4" fmla="*/ 236422 h 2432422"/>
              <a:gd name="connsiteX5" fmla="*/ 3312366 w 3312366"/>
              <a:gd name="connsiteY5" fmla="*/ 236422 h 2432422"/>
              <a:gd name="connsiteX6" fmla="*/ 3312366 w 3312366"/>
              <a:gd name="connsiteY6" fmla="*/ 2432422 h 243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12366" h="2432422">
                <a:moveTo>
                  <a:pt x="0" y="2432422"/>
                </a:moveTo>
                <a:lnTo>
                  <a:pt x="0" y="236422"/>
                </a:lnTo>
                <a:lnTo>
                  <a:pt x="1386153" y="236422"/>
                </a:lnTo>
                <a:lnTo>
                  <a:pt x="1656183" y="0"/>
                </a:lnTo>
                <a:lnTo>
                  <a:pt x="1926213" y="236422"/>
                </a:lnTo>
                <a:lnTo>
                  <a:pt x="3312366" y="236422"/>
                </a:lnTo>
                <a:lnTo>
                  <a:pt x="3312366" y="2432422"/>
                </a:lnTo>
                <a:close/>
              </a:path>
            </a:pathLst>
          </a:custGeom>
          <a:solidFill>
            <a:srgbClr val="EE7B48"/>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sz="1400" dirty="0">
              <a:solidFill>
                <a:schemeClr val="bg1"/>
              </a:solidFill>
            </a:endParaRPr>
          </a:p>
        </p:txBody>
      </p:sp>
      <p:sp>
        <p:nvSpPr>
          <p:cNvPr id="27" name="楕円 26">
            <a:extLst>
              <a:ext uri="{FF2B5EF4-FFF2-40B4-BE49-F238E27FC236}">
                <a16:creationId xmlns:a16="http://schemas.microsoft.com/office/drawing/2014/main" id="{1EBA9BBE-4BC7-11EB-FCF2-82041CF98D12}"/>
              </a:ext>
            </a:extLst>
          </p:cNvPr>
          <p:cNvSpPr/>
          <p:nvPr/>
        </p:nvSpPr>
        <p:spPr>
          <a:xfrm>
            <a:off x="806828" y="1563638"/>
            <a:ext cx="864096" cy="864096"/>
          </a:xfrm>
          <a:prstGeom prst="ellipse">
            <a:avLst/>
          </a:prstGeom>
          <a:solidFill>
            <a:schemeClr val="bg1"/>
          </a:solidFill>
          <a:ln>
            <a:solidFill>
              <a:srgbClr val="EE7B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
        <p:nvSpPr>
          <p:cNvPr id="28" name="Rectangle 9">
            <a:extLst>
              <a:ext uri="{FF2B5EF4-FFF2-40B4-BE49-F238E27FC236}">
                <a16:creationId xmlns:a16="http://schemas.microsoft.com/office/drawing/2014/main" id="{CC305BD1-665D-3A97-BC9C-EF471062353A}"/>
              </a:ext>
            </a:extLst>
          </p:cNvPr>
          <p:cNvSpPr>
            <a:spLocks noChangeArrowheads="1"/>
          </p:cNvSpPr>
          <p:nvPr/>
        </p:nvSpPr>
        <p:spPr bwMode="auto">
          <a:xfrm>
            <a:off x="206887" y="2465885"/>
            <a:ext cx="2064128" cy="614468"/>
          </a:xfrm>
          <a:prstGeom prst="rect">
            <a:avLst/>
          </a:prstGeom>
          <a:noFill/>
          <a:ln w="12700">
            <a:noFill/>
            <a:miter lim="800000"/>
            <a:headEnd/>
            <a:tailEnd/>
          </a:ln>
          <a:effectLst/>
        </p:spPr>
        <p:txBody>
          <a:bodyPr vert="horz" wrap="square" lIns="74295" tIns="8890" rIns="74295" bIns="889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TW" b="1" i="0" u="none" strike="noStrike" cap="none" normalizeH="0" baseline="0" dirty="0">
                <a:ln>
                  <a:noFill/>
                </a:ln>
                <a:solidFill>
                  <a:schemeClr val="bg1"/>
                </a:solidFill>
                <a:effectLst/>
                <a:latin typeface="+mn-ea"/>
                <a:cs typeface="Times New Roman" panose="02020603050405020304" pitchFamily="18" charset="0"/>
              </a:rPr>
              <a:t>AI</a:t>
            </a:r>
            <a:r>
              <a:rPr kumimoji="0" lang="zh-TW" altLang="en-US" b="1" i="0" u="none" strike="noStrike" cap="none" normalizeH="0" baseline="0" dirty="0">
                <a:ln>
                  <a:noFill/>
                </a:ln>
                <a:solidFill>
                  <a:schemeClr val="bg1"/>
                </a:solidFill>
                <a:effectLst/>
                <a:latin typeface="+mn-ea"/>
                <a:cs typeface="Times New Roman" panose="02020603050405020304" pitchFamily="18" charset="0"/>
              </a:rPr>
              <a:t>支払伝票作成</a:t>
            </a:r>
          </a:p>
          <a:p>
            <a:pPr marL="0" marR="0" lvl="0" indent="0" algn="ctr" defTabSz="914400" rtl="0" eaLnBrk="0" fontAlgn="base" latinLnBrk="0" hangingPunct="0">
              <a:lnSpc>
                <a:spcPct val="100000"/>
              </a:lnSpc>
              <a:spcBef>
                <a:spcPct val="0"/>
              </a:spcBef>
              <a:spcAft>
                <a:spcPct val="0"/>
              </a:spcAft>
              <a:buClrTx/>
              <a:buSzTx/>
              <a:buFontTx/>
              <a:buNone/>
              <a:tabLst/>
            </a:pPr>
            <a:r>
              <a:rPr kumimoji="0" lang="zh-TW" altLang="en-US" b="1" i="0" u="none" strike="noStrike" cap="none" normalizeH="0" baseline="0" dirty="0">
                <a:ln>
                  <a:noFill/>
                </a:ln>
                <a:solidFill>
                  <a:schemeClr val="bg1"/>
                </a:solidFill>
                <a:effectLst/>
                <a:latin typeface="+mn-ea"/>
                <a:cs typeface="Times New Roman" panose="02020603050405020304" pitchFamily="18" charset="0"/>
              </a:rPr>
              <a:t>（手動）</a:t>
            </a:r>
          </a:p>
        </p:txBody>
      </p:sp>
      <p:sp>
        <p:nvSpPr>
          <p:cNvPr id="29" name="Rectangle 9">
            <a:extLst>
              <a:ext uri="{FF2B5EF4-FFF2-40B4-BE49-F238E27FC236}">
                <a16:creationId xmlns:a16="http://schemas.microsoft.com/office/drawing/2014/main" id="{4E7494AC-F952-1159-BA0D-FFE52CCEF519}"/>
              </a:ext>
            </a:extLst>
          </p:cNvPr>
          <p:cNvSpPr>
            <a:spLocks noChangeArrowheads="1"/>
          </p:cNvSpPr>
          <p:nvPr/>
        </p:nvSpPr>
        <p:spPr bwMode="auto">
          <a:xfrm>
            <a:off x="303229" y="3293977"/>
            <a:ext cx="1876480" cy="614468"/>
          </a:xfrm>
          <a:prstGeom prst="rect">
            <a:avLst/>
          </a:prstGeom>
          <a:solidFill>
            <a:schemeClr val="accent3"/>
          </a:solidFill>
          <a:ln w="12700">
            <a:noFill/>
            <a:miter lim="800000"/>
            <a:headEnd/>
            <a:tailEnd/>
          </a:ln>
          <a:effectLst/>
        </p:spPr>
        <p:txBody>
          <a:bodyPr vert="horz" wrap="square" lIns="74295" tIns="8890" rIns="74295" bIns="889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a:ln>
                  <a:noFill/>
                </a:ln>
                <a:solidFill>
                  <a:schemeClr val="bg1"/>
                </a:solidFill>
                <a:effectLst/>
                <a:latin typeface="+mn-ea"/>
                <a:cs typeface="Times New Roman" panose="02020603050405020304" pitchFamily="18" charset="0"/>
              </a:rPr>
              <a:t>PDF</a:t>
            </a: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を手動で</a:t>
            </a:r>
            <a:endParaRPr kumimoji="0" lang="en-US" altLang="ja-JP" sz="1400" b="0" i="0" u="none" strike="noStrike" cap="none" normalizeH="0" baseline="0" dirty="0">
              <a:ln>
                <a:noFill/>
              </a:ln>
              <a:solidFill>
                <a:schemeClr val="bg1"/>
              </a:solidFill>
              <a:effectLst/>
              <a:latin typeface="+mn-ea"/>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a:ln>
                  <a:noFill/>
                </a:ln>
                <a:solidFill>
                  <a:schemeClr val="bg1"/>
                </a:solidFill>
                <a:effectLst/>
                <a:latin typeface="+mn-ea"/>
                <a:cs typeface="Times New Roman" panose="02020603050405020304" pitchFamily="18" charset="0"/>
              </a:rPr>
              <a:t>AI-OCR</a:t>
            </a: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サービスに</a:t>
            </a:r>
            <a:endParaRPr kumimoji="0" lang="en-US" altLang="ja-JP" sz="1400" b="0" i="0" u="none" strike="noStrike" cap="none" normalizeH="0" baseline="0" dirty="0">
              <a:ln>
                <a:noFill/>
              </a:ln>
              <a:solidFill>
                <a:schemeClr val="bg1"/>
              </a:solidFill>
              <a:effectLst/>
              <a:latin typeface="+mn-ea"/>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連携</a:t>
            </a:r>
            <a:endParaRPr kumimoji="0" lang="ja-JP" altLang="en-US" sz="1400" b="0" i="0" u="none" strike="noStrike" cap="none" normalizeH="0" baseline="0" dirty="0">
              <a:ln>
                <a:noFill/>
              </a:ln>
              <a:solidFill>
                <a:schemeClr val="bg1"/>
              </a:solidFill>
              <a:effectLst/>
              <a:latin typeface="+mn-ea"/>
            </a:endParaRPr>
          </a:p>
        </p:txBody>
      </p:sp>
      <p:sp>
        <p:nvSpPr>
          <p:cNvPr id="31" name="Rectangle 6">
            <a:extLst>
              <a:ext uri="{FF2B5EF4-FFF2-40B4-BE49-F238E27FC236}">
                <a16:creationId xmlns:a16="http://schemas.microsoft.com/office/drawing/2014/main" id="{9388BD8C-5CFB-5F20-2D6B-5D209CE2D56F}"/>
              </a:ext>
            </a:extLst>
          </p:cNvPr>
          <p:cNvSpPr>
            <a:spLocks noChangeArrowheads="1"/>
          </p:cNvSpPr>
          <p:nvPr/>
        </p:nvSpPr>
        <p:spPr bwMode="auto">
          <a:xfrm>
            <a:off x="4724130" y="3293115"/>
            <a:ext cx="1876480" cy="614468"/>
          </a:xfrm>
          <a:prstGeom prst="rect">
            <a:avLst/>
          </a:prstGeom>
          <a:noFill/>
          <a:ln w="12700">
            <a:noFill/>
            <a:miter lim="800000"/>
            <a:headEnd/>
            <a:tailEnd/>
          </a:ln>
          <a:effectLst/>
        </p:spPr>
        <p:txBody>
          <a:bodyPr vert="horz" wrap="square" lIns="74295" tIns="8890" rIns="74295" bIns="889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a:ln>
                  <a:noFill/>
                </a:ln>
                <a:solidFill>
                  <a:schemeClr val="bg1"/>
                </a:solidFill>
                <a:effectLst/>
                <a:latin typeface="+mn-ea"/>
                <a:cs typeface="Arial" panose="020B0604020202020204" pitchFamily="34" charset="0"/>
              </a:rPr>
              <a:t>AI-OCR</a:t>
            </a:r>
            <a:r>
              <a:rPr kumimoji="0" lang="ja-JP" altLang="en-US" sz="1400" b="0" i="0" u="none" strike="noStrike" cap="none" normalizeH="0" baseline="0" dirty="0">
                <a:ln>
                  <a:noFill/>
                </a:ln>
                <a:solidFill>
                  <a:schemeClr val="bg1"/>
                </a:solidFill>
                <a:effectLst/>
                <a:latin typeface="+mn-ea"/>
                <a:cs typeface="Arial" panose="020B0604020202020204" pitchFamily="34" charset="0"/>
              </a:rPr>
              <a:t>サービスに</a:t>
            </a:r>
            <a:endParaRPr kumimoji="0" lang="en-US" altLang="ja-JP" sz="1400" b="0" i="0" u="none" strike="noStrike" cap="none" normalizeH="0" baseline="0" dirty="0">
              <a:ln>
                <a:noFill/>
              </a:ln>
              <a:solidFill>
                <a:schemeClr val="bg1"/>
              </a:solidFill>
              <a:effectLst/>
              <a:latin typeface="+mn-ea"/>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Arial" panose="020B0604020202020204" pitchFamily="34" charset="0"/>
              </a:rPr>
              <a:t>連携した結果を</a:t>
            </a:r>
            <a:endParaRPr kumimoji="0" lang="en-US" altLang="ja-JP" sz="1400" b="0" i="0" u="none" strike="noStrike" cap="none" normalizeH="0" baseline="0" dirty="0">
              <a:ln>
                <a:noFill/>
              </a:ln>
              <a:solidFill>
                <a:schemeClr val="bg1"/>
              </a:solidFill>
              <a:effectLst/>
              <a:latin typeface="+mn-ea"/>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Arial" panose="020B0604020202020204" pitchFamily="34" charset="0"/>
              </a:rPr>
              <a:t>一覧表示</a:t>
            </a:r>
            <a:endParaRPr kumimoji="0" lang="ja-JP" altLang="en-US" sz="1400" b="0" i="0" u="none" strike="noStrike" cap="none" normalizeH="0" baseline="0" dirty="0">
              <a:ln>
                <a:noFill/>
              </a:ln>
              <a:solidFill>
                <a:schemeClr val="bg1"/>
              </a:solidFill>
              <a:effectLst/>
              <a:latin typeface="+mn-ea"/>
            </a:endParaRPr>
          </a:p>
        </p:txBody>
      </p:sp>
      <p:sp>
        <p:nvSpPr>
          <p:cNvPr id="33" name="Rectangle 8">
            <a:extLst>
              <a:ext uri="{FF2B5EF4-FFF2-40B4-BE49-F238E27FC236}">
                <a16:creationId xmlns:a16="http://schemas.microsoft.com/office/drawing/2014/main" id="{FD1FFAE7-221F-2147-EF11-2AD88DE596DF}"/>
              </a:ext>
            </a:extLst>
          </p:cNvPr>
          <p:cNvSpPr>
            <a:spLocks noChangeArrowheads="1"/>
          </p:cNvSpPr>
          <p:nvPr/>
        </p:nvSpPr>
        <p:spPr bwMode="auto">
          <a:xfrm>
            <a:off x="2500607" y="3293977"/>
            <a:ext cx="1876480" cy="614468"/>
          </a:xfrm>
          <a:prstGeom prst="rect">
            <a:avLst/>
          </a:prstGeom>
          <a:noFill/>
          <a:ln w="12700">
            <a:noFill/>
            <a:miter lim="800000"/>
            <a:headEnd/>
            <a:tailEnd/>
          </a:ln>
          <a:effectLst/>
        </p:spPr>
        <p:txBody>
          <a:bodyPr vert="horz" wrap="square" lIns="74295" tIns="8890" rIns="74295" bIns="889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Arial" panose="020B0604020202020204" pitchFamily="34" charset="0"/>
              </a:rPr>
              <a:t>連携結果と</a:t>
            </a:r>
            <a:r>
              <a:rPr kumimoji="0" lang="en-US" altLang="ja-JP" sz="1400" b="0" i="0" u="none" strike="noStrike" cap="none" normalizeH="0" baseline="0" dirty="0">
                <a:ln>
                  <a:noFill/>
                </a:ln>
                <a:solidFill>
                  <a:schemeClr val="bg1"/>
                </a:solidFill>
                <a:effectLst/>
                <a:latin typeface="+mn-ea"/>
                <a:cs typeface="Arial" panose="020B0604020202020204" pitchFamily="34" charset="0"/>
              </a:rPr>
              <a:t>PDF</a:t>
            </a:r>
            <a:r>
              <a:rPr kumimoji="0" lang="ja-JP" altLang="en-US" sz="1400" b="0" i="0" u="none" strike="noStrike" cap="none" normalizeH="0" baseline="0" dirty="0">
                <a:ln>
                  <a:noFill/>
                </a:ln>
                <a:solidFill>
                  <a:schemeClr val="bg1"/>
                </a:solidFill>
                <a:effectLst/>
                <a:latin typeface="+mn-ea"/>
                <a:cs typeface="Arial" panose="020B0604020202020204" pitchFamily="34" charset="0"/>
              </a:rPr>
              <a:t>を</a:t>
            </a:r>
            <a:endParaRPr kumimoji="0" lang="en-US" altLang="ja-JP" sz="1400" b="0" i="0" u="none" strike="noStrike" cap="none" normalizeH="0" baseline="0" dirty="0">
              <a:ln>
                <a:noFill/>
              </a:ln>
              <a:solidFill>
                <a:schemeClr val="bg1"/>
              </a:solidFill>
              <a:effectLst/>
              <a:latin typeface="+mn-ea"/>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Arial" panose="020B0604020202020204" pitchFamily="34" charset="0"/>
              </a:rPr>
              <a:t>参照しながら</a:t>
            </a:r>
            <a:endParaRPr kumimoji="0" lang="en-US" altLang="ja-JP" sz="1400" b="0" i="0" u="none" strike="noStrike" cap="none" normalizeH="0" baseline="0" dirty="0">
              <a:ln>
                <a:noFill/>
              </a:ln>
              <a:solidFill>
                <a:schemeClr val="bg1"/>
              </a:solidFill>
              <a:effectLst/>
              <a:latin typeface="+mn-ea"/>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Arial" panose="020B0604020202020204" pitchFamily="34" charset="0"/>
              </a:rPr>
              <a:t>支払伝票を作成</a:t>
            </a:r>
            <a:endParaRPr kumimoji="0" lang="ja-JP" altLang="en-US" sz="1400" b="0" i="0" u="none" strike="noStrike" cap="none" normalizeH="0" baseline="0" dirty="0">
              <a:ln>
                <a:noFill/>
              </a:ln>
              <a:solidFill>
                <a:schemeClr val="bg1"/>
              </a:solidFill>
              <a:effectLst/>
              <a:latin typeface="+mn-ea"/>
            </a:endParaRPr>
          </a:p>
        </p:txBody>
      </p:sp>
      <p:pic>
        <p:nvPicPr>
          <p:cNvPr id="8" name="グラフィックス 7" descr="ユーザー 単色塗りつぶし">
            <a:extLst>
              <a:ext uri="{FF2B5EF4-FFF2-40B4-BE49-F238E27FC236}">
                <a16:creationId xmlns:a16="http://schemas.microsoft.com/office/drawing/2014/main" id="{88609993-B917-E3DC-F704-96CDC8B780C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78244" y="1707686"/>
            <a:ext cx="576000" cy="576000"/>
          </a:xfrm>
          <a:prstGeom prst="rect">
            <a:avLst/>
          </a:prstGeom>
        </p:spPr>
      </p:pic>
      <p:pic>
        <p:nvPicPr>
          <p:cNvPr id="9" name="グラフィックス 8" descr="クリップボード 枠線">
            <a:extLst>
              <a:ext uri="{FF2B5EF4-FFF2-40B4-BE49-F238E27FC236}">
                <a16:creationId xmlns:a16="http://schemas.microsoft.com/office/drawing/2014/main" id="{03672893-A3C8-D9F2-1F08-1ACDED02186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162623" y="1707686"/>
            <a:ext cx="576000" cy="576000"/>
          </a:xfrm>
          <a:prstGeom prst="rect">
            <a:avLst/>
          </a:prstGeom>
        </p:spPr>
      </p:pic>
      <p:pic>
        <p:nvPicPr>
          <p:cNvPr id="12" name="グラフィックス 11" descr="日毎カレンダー 枠線">
            <a:extLst>
              <a:ext uri="{FF2B5EF4-FFF2-40B4-BE49-F238E27FC236}">
                <a16:creationId xmlns:a16="http://schemas.microsoft.com/office/drawing/2014/main" id="{723ACABA-CF36-B105-57CE-6A52E1CD03A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374370" y="1707686"/>
            <a:ext cx="576000" cy="576000"/>
          </a:xfrm>
          <a:prstGeom prst="rect">
            <a:avLst/>
          </a:prstGeom>
        </p:spPr>
      </p:pic>
      <p:pic>
        <p:nvPicPr>
          <p:cNvPr id="18" name="グラフィックス 17" descr="クリップボード 枠線">
            <a:extLst>
              <a:ext uri="{FF2B5EF4-FFF2-40B4-BE49-F238E27FC236}">
                <a16:creationId xmlns:a16="http://schemas.microsoft.com/office/drawing/2014/main" id="{13E1B393-11B3-BD73-DC8F-D20200D1776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50876" y="1707686"/>
            <a:ext cx="576000" cy="576000"/>
          </a:xfrm>
          <a:prstGeom prst="rect">
            <a:avLst/>
          </a:prstGeom>
        </p:spPr>
      </p:pic>
      <p:sp>
        <p:nvSpPr>
          <p:cNvPr id="19" name="四角形: 角を丸くする 18">
            <a:extLst>
              <a:ext uri="{FF2B5EF4-FFF2-40B4-BE49-F238E27FC236}">
                <a16:creationId xmlns:a16="http://schemas.microsoft.com/office/drawing/2014/main" id="{198A8110-B392-C78F-9A91-3E6B39F5FD61}"/>
              </a:ext>
            </a:extLst>
          </p:cNvPr>
          <p:cNvSpPr/>
          <p:nvPr/>
        </p:nvSpPr>
        <p:spPr>
          <a:xfrm>
            <a:off x="229374" y="951570"/>
            <a:ext cx="8662626" cy="431467"/>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t"/>
          <a:lstStyle/>
          <a:p>
            <a:pPr>
              <a:lnSpc>
                <a:spcPct val="150000"/>
              </a:lnSpc>
            </a:pPr>
            <a:r>
              <a:rPr kumimoji="1" lang="ja-JP" altLang="en-US" dirty="0">
                <a:solidFill>
                  <a:srgbClr val="008CCF"/>
                </a:solidFill>
              </a:rPr>
              <a:t>請求書</a:t>
            </a:r>
            <a:r>
              <a:rPr kumimoji="1" lang="en-US" altLang="ja-JP" dirty="0">
                <a:solidFill>
                  <a:srgbClr val="008CCF"/>
                </a:solidFill>
              </a:rPr>
              <a:t>PDF</a:t>
            </a:r>
            <a:r>
              <a:rPr kumimoji="1" lang="ja-JP" altLang="en-US" dirty="0">
                <a:solidFill>
                  <a:srgbClr val="008CCF"/>
                </a:solidFill>
              </a:rPr>
              <a:t>を個別に解析し、支払伝票を作成します。</a:t>
            </a:r>
          </a:p>
        </p:txBody>
      </p:sp>
    </p:spTree>
    <p:extLst>
      <p:ext uri="{BB962C8B-B14F-4D97-AF65-F5344CB8AC3E}">
        <p14:creationId xmlns:p14="http://schemas.microsoft.com/office/powerpoint/2010/main" val="29779678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20FA1E8F-2B29-669F-9F6F-1F8287EC3E86}"/>
              </a:ext>
            </a:extLst>
          </p:cNvPr>
          <p:cNvPicPr>
            <a:picLocks noChangeAspect="1"/>
          </p:cNvPicPr>
          <p:nvPr/>
        </p:nvPicPr>
        <p:blipFill>
          <a:blip r:embed="rId3"/>
          <a:stretch>
            <a:fillRect/>
          </a:stretch>
        </p:blipFill>
        <p:spPr>
          <a:xfrm>
            <a:off x="1455336" y="1604816"/>
            <a:ext cx="6227412" cy="3340747"/>
          </a:xfrm>
          <a:prstGeom prst="rect">
            <a:avLst/>
          </a:prstGeom>
        </p:spPr>
      </p:pic>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13</a:t>
            </a:fld>
            <a:endParaRPr kumimoji="1" lang="ja-JP" altLang="en-US" dirty="0"/>
          </a:p>
        </p:txBody>
      </p:sp>
      <p:sp>
        <p:nvSpPr>
          <p:cNvPr id="3" name="タイトル 2"/>
          <p:cNvSpPr>
            <a:spLocks noGrp="1"/>
          </p:cNvSpPr>
          <p:nvPr>
            <p:ph type="title"/>
          </p:nvPr>
        </p:nvSpPr>
        <p:spPr/>
        <p:txBody>
          <a:bodyPr/>
          <a:lstStyle/>
          <a:p>
            <a:r>
              <a:rPr lang="en-US" altLang="ja-JP" dirty="0"/>
              <a:t>AI-OCR(</a:t>
            </a:r>
            <a:r>
              <a:rPr lang="ja-JP" altLang="en-US" dirty="0"/>
              <a:t>請求書・請求書明細</a:t>
            </a:r>
            <a:r>
              <a:rPr lang="en-US" altLang="ja-JP" dirty="0"/>
              <a:t>)</a:t>
            </a:r>
            <a:r>
              <a:rPr lang="ja-JP" altLang="en-US" dirty="0"/>
              <a:t>登録の流れ</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5" name="テキスト プレースホルダー 4"/>
          <p:cNvSpPr>
            <a:spLocks noGrp="1"/>
          </p:cNvSpPr>
          <p:nvPr>
            <p:ph type="body" sz="quarter" idx="16"/>
          </p:nvPr>
        </p:nvSpPr>
        <p:spPr/>
        <p:txBody>
          <a:bodyPr/>
          <a:lstStyle/>
          <a:p>
            <a:pPr marL="1371600" indent="-1371600" algn="just">
              <a:spcBef>
                <a:spcPts val="600"/>
              </a:spcBef>
              <a:spcAft>
                <a:spcPts val="600"/>
              </a:spcAft>
            </a:pPr>
            <a:r>
              <a:rPr lang="ja-JP" altLang="en-US" kern="100" dirty="0">
                <a:solidFill>
                  <a:schemeClr val="tx2"/>
                </a:solidFill>
                <a:latin typeface="+mn-ea"/>
                <a:cs typeface="ＭＳ Ｐゴシック" panose="020B0600070205080204" pitchFamily="50" charset="-128"/>
              </a:rPr>
              <a:t>②</a:t>
            </a:r>
            <a:r>
              <a:rPr lang="en-US" altLang="ja-JP" kern="100" dirty="0">
                <a:solidFill>
                  <a:schemeClr val="tx2"/>
                </a:solidFill>
                <a:latin typeface="+mn-ea"/>
                <a:cs typeface="ＭＳ Ｐゴシック" panose="020B0600070205080204" pitchFamily="50" charset="-128"/>
              </a:rPr>
              <a:t>AI</a:t>
            </a:r>
            <a:r>
              <a:rPr lang="ja-JP" altLang="en-US" kern="100" dirty="0">
                <a:solidFill>
                  <a:schemeClr val="tx2"/>
                </a:solidFill>
                <a:latin typeface="+mn-ea"/>
                <a:cs typeface="ＭＳ Ｐゴシック" panose="020B0600070205080204" pitchFamily="50" charset="-128"/>
              </a:rPr>
              <a:t>支払伝票作成からの登録</a:t>
            </a:r>
            <a:endParaRPr lang="en-US" altLang="ja-JP" kern="100" dirty="0">
              <a:solidFill>
                <a:schemeClr val="tx2"/>
              </a:solidFill>
              <a:latin typeface="+mn-ea"/>
              <a:cs typeface="ＭＳ Ｐゴシック" panose="020B0600070205080204" pitchFamily="50" charset="-128"/>
            </a:endParaRPr>
          </a:p>
          <a:p>
            <a:endParaRPr kumimoji="1"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9" name="正方形/長方形 8">
            <a:extLst>
              <a:ext uri="{FF2B5EF4-FFF2-40B4-BE49-F238E27FC236}">
                <a16:creationId xmlns:a16="http://schemas.microsoft.com/office/drawing/2014/main" id="{AE29522B-3120-A264-D685-C704273A7397}"/>
              </a:ext>
            </a:extLst>
          </p:cNvPr>
          <p:cNvSpPr/>
          <p:nvPr/>
        </p:nvSpPr>
        <p:spPr>
          <a:xfrm>
            <a:off x="1455336" y="1965491"/>
            <a:ext cx="2198660" cy="23537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B620801D-EBCC-556E-33B0-E66D5BBDC00C}"/>
              </a:ext>
            </a:extLst>
          </p:cNvPr>
          <p:cNvSpPr txBox="1"/>
          <p:nvPr/>
        </p:nvSpPr>
        <p:spPr>
          <a:xfrm>
            <a:off x="3628564" y="1945954"/>
            <a:ext cx="2052228" cy="307777"/>
          </a:xfrm>
          <a:prstGeom prst="rect">
            <a:avLst/>
          </a:prstGeom>
          <a:noFill/>
        </p:spPr>
        <p:txBody>
          <a:bodyPr wrap="square" rtlCol="0">
            <a:spAutoFit/>
          </a:bodyPr>
          <a:lstStyle/>
          <a:p>
            <a:r>
              <a:rPr kumimoji="1" lang="ja-JP" altLang="en-US" sz="1400" b="1" dirty="0">
                <a:solidFill>
                  <a:srgbClr val="FF0000"/>
                </a:solidFill>
              </a:rPr>
              <a:t>①</a:t>
            </a:r>
            <a:r>
              <a:rPr lang="en-US" altLang="ja-JP" sz="1400" b="1" dirty="0">
                <a:solidFill>
                  <a:srgbClr val="FF0000"/>
                </a:solidFill>
              </a:rPr>
              <a:t>PDF</a:t>
            </a:r>
            <a:r>
              <a:rPr lang="ja-JP" altLang="en-US" sz="1400" b="1" dirty="0">
                <a:solidFill>
                  <a:srgbClr val="FF0000"/>
                </a:solidFill>
              </a:rPr>
              <a:t>選択</a:t>
            </a:r>
            <a:endParaRPr kumimoji="1" lang="ja-JP" altLang="en-US" sz="1400" b="1" dirty="0">
              <a:solidFill>
                <a:srgbClr val="FF0000"/>
              </a:solidFill>
            </a:endParaRPr>
          </a:p>
        </p:txBody>
      </p:sp>
      <p:sp>
        <p:nvSpPr>
          <p:cNvPr id="12" name="正方形/長方形 11">
            <a:extLst>
              <a:ext uri="{FF2B5EF4-FFF2-40B4-BE49-F238E27FC236}">
                <a16:creationId xmlns:a16="http://schemas.microsoft.com/office/drawing/2014/main" id="{728BD1CE-3F67-9CF7-C979-7DB9E0478A90}"/>
              </a:ext>
            </a:extLst>
          </p:cNvPr>
          <p:cNvSpPr/>
          <p:nvPr/>
        </p:nvSpPr>
        <p:spPr>
          <a:xfrm>
            <a:off x="1455336" y="2218598"/>
            <a:ext cx="5456924" cy="98923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C16F4921-2837-F838-2288-3E761EF237B4}"/>
              </a:ext>
            </a:extLst>
          </p:cNvPr>
          <p:cNvSpPr txBox="1"/>
          <p:nvPr/>
        </p:nvSpPr>
        <p:spPr>
          <a:xfrm>
            <a:off x="5040052" y="3221916"/>
            <a:ext cx="2376264" cy="307777"/>
          </a:xfrm>
          <a:prstGeom prst="rect">
            <a:avLst/>
          </a:prstGeom>
          <a:noFill/>
        </p:spPr>
        <p:txBody>
          <a:bodyPr wrap="square" rtlCol="0">
            <a:spAutoFit/>
          </a:bodyPr>
          <a:lstStyle/>
          <a:p>
            <a:r>
              <a:rPr lang="ja-JP" altLang="en-US" sz="1400" b="1" dirty="0">
                <a:solidFill>
                  <a:srgbClr val="FF0000"/>
                </a:solidFill>
              </a:rPr>
              <a:t>②読取</a:t>
            </a:r>
            <a:r>
              <a:rPr kumimoji="1" lang="ja-JP" altLang="en-US" sz="1400" b="1" dirty="0">
                <a:solidFill>
                  <a:srgbClr val="FF0000"/>
                </a:solidFill>
              </a:rPr>
              <a:t>解析データ反映</a:t>
            </a:r>
          </a:p>
        </p:txBody>
      </p:sp>
      <p:sp>
        <p:nvSpPr>
          <p:cNvPr id="15" name="テキスト ボックス 14">
            <a:extLst>
              <a:ext uri="{FF2B5EF4-FFF2-40B4-BE49-F238E27FC236}">
                <a16:creationId xmlns:a16="http://schemas.microsoft.com/office/drawing/2014/main" id="{1EEDBEA3-4E1E-9E8D-6C1D-A687F59B8274}"/>
              </a:ext>
            </a:extLst>
          </p:cNvPr>
          <p:cNvSpPr txBox="1"/>
          <p:nvPr/>
        </p:nvSpPr>
        <p:spPr>
          <a:xfrm>
            <a:off x="3659990" y="4076958"/>
            <a:ext cx="1818104" cy="307777"/>
          </a:xfrm>
          <a:prstGeom prst="rect">
            <a:avLst/>
          </a:prstGeom>
          <a:noFill/>
        </p:spPr>
        <p:txBody>
          <a:bodyPr wrap="square" rtlCol="0" anchor="ctr">
            <a:spAutoFit/>
          </a:bodyPr>
          <a:lstStyle/>
          <a:p>
            <a:pPr algn="ctr"/>
            <a:r>
              <a:rPr lang="ja-JP" altLang="en-US" sz="1400" b="1" dirty="0">
                <a:solidFill>
                  <a:srgbClr val="FF0000"/>
                </a:solidFill>
              </a:rPr>
              <a:t>③伝票情報登録</a:t>
            </a:r>
            <a:endParaRPr lang="en-US" altLang="ja-JP" sz="1400" b="1" dirty="0">
              <a:solidFill>
                <a:srgbClr val="FF0000"/>
              </a:solidFill>
            </a:endParaRPr>
          </a:p>
        </p:txBody>
      </p:sp>
      <p:sp>
        <p:nvSpPr>
          <p:cNvPr id="16" name="正方形/長方形 15">
            <a:extLst>
              <a:ext uri="{FF2B5EF4-FFF2-40B4-BE49-F238E27FC236}">
                <a16:creationId xmlns:a16="http://schemas.microsoft.com/office/drawing/2014/main" id="{E36664A4-E9B6-C893-5BA3-CE4EFC8C3BE6}"/>
              </a:ext>
            </a:extLst>
          </p:cNvPr>
          <p:cNvSpPr/>
          <p:nvPr/>
        </p:nvSpPr>
        <p:spPr>
          <a:xfrm>
            <a:off x="1901788" y="3772995"/>
            <a:ext cx="5334508" cy="915703"/>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8" name="テキスト プレースホルダー 4">
            <a:extLst>
              <a:ext uri="{FF2B5EF4-FFF2-40B4-BE49-F238E27FC236}">
                <a16:creationId xmlns:a16="http://schemas.microsoft.com/office/drawing/2014/main" id="{FD09C57E-F853-0F88-A8A8-F50DE7D0EEB7}"/>
              </a:ext>
            </a:extLst>
          </p:cNvPr>
          <p:cNvSpPr txBox="1">
            <a:spLocks/>
          </p:cNvSpPr>
          <p:nvPr/>
        </p:nvSpPr>
        <p:spPr>
          <a:xfrm>
            <a:off x="143508" y="953450"/>
            <a:ext cx="6383314" cy="315310"/>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kumimoji="1" sz="1800" b="1" kern="1200">
                <a:solidFill>
                  <a:schemeClr val="tx2"/>
                </a:solidFill>
                <a:latin typeface="+mj-ea"/>
                <a:ea typeface="+mj-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en-US" altLang="ja-JP"/>
              <a:t>AI</a:t>
            </a:r>
            <a:r>
              <a:rPr lang="ja-JP" altLang="en-US"/>
              <a:t>支払伝票作成</a:t>
            </a:r>
            <a:endParaRPr lang="ja-JP" altLang="en-US" dirty="0"/>
          </a:p>
        </p:txBody>
      </p:sp>
      <p:sp>
        <p:nvSpPr>
          <p:cNvPr id="19" name="テキスト プレースホルダー 5">
            <a:extLst>
              <a:ext uri="{FF2B5EF4-FFF2-40B4-BE49-F238E27FC236}">
                <a16:creationId xmlns:a16="http://schemas.microsoft.com/office/drawing/2014/main" id="{9D528B59-F6C1-61D2-D4F1-331E6CD0A4AE}"/>
              </a:ext>
            </a:extLst>
          </p:cNvPr>
          <p:cNvSpPr>
            <a:spLocks noGrp="1"/>
          </p:cNvSpPr>
          <p:nvPr>
            <p:ph type="body" sz="quarter" idx="17"/>
          </p:nvPr>
        </p:nvSpPr>
        <p:spPr>
          <a:xfrm>
            <a:off x="359729" y="1268761"/>
            <a:ext cx="8640763" cy="279306"/>
          </a:xfrm>
        </p:spPr>
        <p:txBody>
          <a:bodyPr/>
          <a:lstStyle/>
          <a:p>
            <a:r>
              <a:rPr lang="ja-JP" altLang="en-US" dirty="0"/>
              <a:t>請求書</a:t>
            </a:r>
            <a:r>
              <a:rPr lang="en-US" altLang="ja-JP" dirty="0"/>
              <a:t>PDF</a:t>
            </a:r>
            <a:r>
              <a:rPr lang="ja-JP" altLang="en-US" dirty="0"/>
              <a:t>を</a:t>
            </a:r>
            <a:r>
              <a:rPr kumimoji="1" lang="ja-JP" altLang="en-US" dirty="0"/>
              <a:t>確認して伝票登録します。</a:t>
            </a:r>
          </a:p>
        </p:txBody>
      </p:sp>
      <p:sp>
        <p:nvSpPr>
          <p:cNvPr id="6" name="正方形/長方形 5">
            <a:extLst>
              <a:ext uri="{FF2B5EF4-FFF2-40B4-BE49-F238E27FC236}">
                <a16:creationId xmlns:a16="http://schemas.microsoft.com/office/drawing/2014/main" id="{ED97C964-2006-3C14-7649-A53DC730661F}"/>
              </a:ext>
            </a:extLst>
          </p:cNvPr>
          <p:cNvSpPr/>
          <p:nvPr/>
        </p:nvSpPr>
        <p:spPr>
          <a:xfrm>
            <a:off x="1727684" y="1635743"/>
            <a:ext cx="828092" cy="72883"/>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Tree>
    <p:extLst>
      <p:ext uri="{BB962C8B-B14F-4D97-AF65-F5344CB8AC3E}">
        <p14:creationId xmlns:p14="http://schemas.microsoft.com/office/powerpoint/2010/main" val="15367094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14</a:t>
            </a:fld>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37" name="タイトル 2">
            <a:extLst>
              <a:ext uri="{FF2B5EF4-FFF2-40B4-BE49-F238E27FC236}">
                <a16:creationId xmlns:a16="http://schemas.microsoft.com/office/drawing/2014/main" id="{32CB4070-358C-BCEF-2618-B565E76648D9}"/>
              </a:ext>
            </a:extLst>
          </p:cNvPr>
          <p:cNvSpPr>
            <a:spLocks noGrp="1"/>
          </p:cNvSpPr>
          <p:nvPr>
            <p:ph type="title"/>
          </p:nvPr>
        </p:nvSpPr>
        <p:spPr>
          <a:xfrm>
            <a:off x="288000" y="216000"/>
            <a:ext cx="7200000" cy="360000"/>
          </a:xfrm>
        </p:spPr>
        <p:txBody>
          <a:bodyPr/>
          <a:lstStyle/>
          <a:p>
            <a:r>
              <a:rPr lang="en-US" altLang="ja-JP" dirty="0"/>
              <a:t>AI-OCR(</a:t>
            </a:r>
            <a:r>
              <a:rPr lang="ja-JP" altLang="en-US" dirty="0"/>
              <a:t>請求書・請求書明細</a:t>
            </a:r>
            <a:r>
              <a:rPr lang="en-US" altLang="ja-JP" dirty="0"/>
              <a:t>)</a:t>
            </a:r>
            <a:r>
              <a:rPr lang="ja-JP" altLang="en-US" dirty="0"/>
              <a:t>登録の流れ</a:t>
            </a:r>
            <a:endParaRPr kumimoji="1" lang="ja-JP" altLang="en-US" dirty="0"/>
          </a:p>
        </p:txBody>
      </p:sp>
      <p:sp>
        <p:nvSpPr>
          <p:cNvPr id="38" name="テキスト プレースホルダー 4">
            <a:extLst>
              <a:ext uri="{FF2B5EF4-FFF2-40B4-BE49-F238E27FC236}">
                <a16:creationId xmlns:a16="http://schemas.microsoft.com/office/drawing/2014/main" id="{62588FB9-6951-CA54-2101-59535026873B}"/>
              </a:ext>
            </a:extLst>
          </p:cNvPr>
          <p:cNvSpPr>
            <a:spLocks noGrp="1"/>
          </p:cNvSpPr>
          <p:nvPr>
            <p:ph type="body" sz="quarter" idx="16"/>
          </p:nvPr>
        </p:nvSpPr>
        <p:spPr>
          <a:xfrm>
            <a:off x="198000" y="576000"/>
            <a:ext cx="6120680" cy="324000"/>
          </a:xfrm>
        </p:spPr>
        <p:txBody>
          <a:bodyPr/>
          <a:lstStyle/>
          <a:p>
            <a:r>
              <a:rPr lang="ja-JP" altLang="en-US" dirty="0"/>
              <a:t>③バッチファイルからの登録</a:t>
            </a:r>
          </a:p>
          <a:p>
            <a:endParaRPr kumimoji="1" lang="ja-JP" altLang="en-US" dirty="0"/>
          </a:p>
        </p:txBody>
      </p:sp>
      <p:sp>
        <p:nvSpPr>
          <p:cNvPr id="3" name="正方形/長方形 2">
            <a:extLst>
              <a:ext uri="{FF2B5EF4-FFF2-40B4-BE49-F238E27FC236}">
                <a16:creationId xmlns:a16="http://schemas.microsoft.com/office/drawing/2014/main" id="{55526422-4036-2E89-C068-C802C3948006}"/>
              </a:ext>
            </a:extLst>
          </p:cNvPr>
          <p:cNvSpPr/>
          <p:nvPr/>
        </p:nvSpPr>
        <p:spPr>
          <a:xfrm>
            <a:off x="6768244" y="1968402"/>
            <a:ext cx="2196000" cy="2261679"/>
          </a:xfrm>
          <a:prstGeom prst="rect">
            <a:avLst/>
          </a:prstGeom>
          <a:solidFill>
            <a:srgbClr val="008CCF"/>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
        <p:nvSpPr>
          <p:cNvPr id="5" name="楕円 4">
            <a:extLst>
              <a:ext uri="{FF2B5EF4-FFF2-40B4-BE49-F238E27FC236}">
                <a16:creationId xmlns:a16="http://schemas.microsoft.com/office/drawing/2014/main" id="{A07E7062-5B71-76C4-40AD-A7D4E2A164E2}"/>
              </a:ext>
            </a:extLst>
          </p:cNvPr>
          <p:cNvSpPr/>
          <p:nvPr/>
        </p:nvSpPr>
        <p:spPr>
          <a:xfrm>
            <a:off x="7434196" y="1563638"/>
            <a:ext cx="864096" cy="864096"/>
          </a:xfrm>
          <a:prstGeom prst="ellipse">
            <a:avLst/>
          </a:prstGeom>
          <a:solidFill>
            <a:schemeClr val="bg1"/>
          </a:solidFill>
          <a:ln>
            <a:solidFill>
              <a:srgbClr val="008CC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
        <p:nvSpPr>
          <p:cNvPr id="6" name="Rectangle 6">
            <a:extLst>
              <a:ext uri="{FF2B5EF4-FFF2-40B4-BE49-F238E27FC236}">
                <a16:creationId xmlns:a16="http://schemas.microsoft.com/office/drawing/2014/main" id="{B0E88EA8-9092-CEB6-88F0-3575C06154DA}"/>
              </a:ext>
            </a:extLst>
          </p:cNvPr>
          <p:cNvSpPr>
            <a:spLocks noChangeArrowheads="1"/>
          </p:cNvSpPr>
          <p:nvPr/>
        </p:nvSpPr>
        <p:spPr bwMode="auto">
          <a:xfrm>
            <a:off x="6838934" y="2465885"/>
            <a:ext cx="2064128" cy="614468"/>
          </a:xfrm>
          <a:prstGeom prst="rect">
            <a:avLst/>
          </a:prstGeom>
          <a:noFill/>
          <a:ln w="12700">
            <a:noFill/>
            <a:miter lim="800000"/>
            <a:headEnd/>
            <a:tailEnd/>
          </a:ln>
          <a:effectLst/>
        </p:spPr>
        <p:txBody>
          <a:bodyPr vert="horz" wrap="square" lIns="74295" tIns="8890" rIns="74295" bIns="889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i="0" u="none" strike="noStrike" cap="none" normalizeH="0" baseline="0" dirty="0">
                <a:ln>
                  <a:noFill/>
                </a:ln>
                <a:solidFill>
                  <a:schemeClr val="bg1"/>
                </a:solidFill>
                <a:effectLst/>
                <a:latin typeface="+mn-ea"/>
                <a:cs typeface="Times New Roman" panose="02020603050405020304" pitchFamily="18" charset="0"/>
              </a:rPr>
              <a:t>ワークフロー承認</a:t>
            </a:r>
            <a:endParaRPr kumimoji="0" lang="ja-JP" altLang="en-US" b="1" i="0" u="none" strike="noStrike" cap="none" normalizeH="0" baseline="0" dirty="0">
              <a:ln>
                <a:noFill/>
              </a:ln>
              <a:solidFill>
                <a:schemeClr val="bg1"/>
              </a:solidFill>
              <a:effectLst/>
              <a:latin typeface="+mn-ea"/>
            </a:endParaRPr>
          </a:p>
        </p:txBody>
      </p:sp>
      <p:sp>
        <p:nvSpPr>
          <p:cNvPr id="7" name="フリーフォーム: 図形 6">
            <a:extLst>
              <a:ext uri="{FF2B5EF4-FFF2-40B4-BE49-F238E27FC236}">
                <a16:creationId xmlns:a16="http://schemas.microsoft.com/office/drawing/2014/main" id="{5D77730F-063A-27AD-7AA3-A7341BF51D83}"/>
              </a:ext>
            </a:extLst>
          </p:cNvPr>
          <p:cNvSpPr/>
          <p:nvPr/>
        </p:nvSpPr>
        <p:spPr>
          <a:xfrm rot="5400000">
            <a:off x="4641866" y="1883033"/>
            <a:ext cx="2261681" cy="2432422"/>
          </a:xfrm>
          <a:custGeom>
            <a:avLst/>
            <a:gdLst>
              <a:gd name="connsiteX0" fmla="*/ 0 w 3312366"/>
              <a:gd name="connsiteY0" fmla="*/ 2432422 h 2432422"/>
              <a:gd name="connsiteX1" fmla="*/ 0 w 3312366"/>
              <a:gd name="connsiteY1" fmla="*/ 236422 h 2432422"/>
              <a:gd name="connsiteX2" fmla="*/ 1386153 w 3312366"/>
              <a:gd name="connsiteY2" fmla="*/ 236422 h 2432422"/>
              <a:gd name="connsiteX3" fmla="*/ 1656183 w 3312366"/>
              <a:gd name="connsiteY3" fmla="*/ 0 h 2432422"/>
              <a:gd name="connsiteX4" fmla="*/ 1926213 w 3312366"/>
              <a:gd name="connsiteY4" fmla="*/ 236422 h 2432422"/>
              <a:gd name="connsiteX5" fmla="*/ 3312366 w 3312366"/>
              <a:gd name="connsiteY5" fmla="*/ 236422 h 2432422"/>
              <a:gd name="connsiteX6" fmla="*/ 3312366 w 3312366"/>
              <a:gd name="connsiteY6" fmla="*/ 2432422 h 243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12366" h="2432422">
                <a:moveTo>
                  <a:pt x="0" y="2432422"/>
                </a:moveTo>
                <a:lnTo>
                  <a:pt x="0" y="236422"/>
                </a:lnTo>
                <a:lnTo>
                  <a:pt x="1386153" y="236422"/>
                </a:lnTo>
                <a:lnTo>
                  <a:pt x="1656183" y="0"/>
                </a:lnTo>
                <a:lnTo>
                  <a:pt x="1926213" y="236422"/>
                </a:lnTo>
                <a:lnTo>
                  <a:pt x="3312366" y="236422"/>
                </a:lnTo>
                <a:lnTo>
                  <a:pt x="3312366" y="2432422"/>
                </a:lnTo>
                <a:close/>
              </a:path>
            </a:pathLst>
          </a:custGeom>
          <a:solidFill>
            <a:schemeClr val="bg1">
              <a:lumMod val="6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sz="1400" dirty="0">
              <a:solidFill>
                <a:schemeClr val="bg1"/>
              </a:solidFill>
            </a:endParaRPr>
          </a:p>
        </p:txBody>
      </p:sp>
      <p:sp>
        <p:nvSpPr>
          <p:cNvPr id="8" name="楕円 7">
            <a:extLst>
              <a:ext uri="{FF2B5EF4-FFF2-40B4-BE49-F238E27FC236}">
                <a16:creationId xmlns:a16="http://schemas.microsoft.com/office/drawing/2014/main" id="{75823CFC-E46A-7E04-9FF3-B903DDE5F747}"/>
              </a:ext>
            </a:extLst>
          </p:cNvPr>
          <p:cNvSpPr/>
          <p:nvPr/>
        </p:nvSpPr>
        <p:spPr>
          <a:xfrm>
            <a:off x="5230322" y="1563638"/>
            <a:ext cx="864096" cy="864096"/>
          </a:xfrm>
          <a:prstGeom prst="ellipse">
            <a:avLst/>
          </a:prstGeom>
          <a:solidFill>
            <a:schemeClr val="bg1"/>
          </a:solidFill>
          <a:ln>
            <a:solidFill>
              <a:srgbClr val="A6A6A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
        <p:nvSpPr>
          <p:cNvPr id="9" name="Rectangle 6">
            <a:extLst>
              <a:ext uri="{FF2B5EF4-FFF2-40B4-BE49-F238E27FC236}">
                <a16:creationId xmlns:a16="http://schemas.microsoft.com/office/drawing/2014/main" id="{ABA57BF3-15FE-F32C-EEAB-FA61E85CC57B}"/>
              </a:ext>
            </a:extLst>
          </p:cNvPr>
          <p:cNvSpPr>
            <a:spLocks noChangeArrowheads="1"/>
          </p:cNvSpPr>
          <p:nvPr/>
        </p:nvSpPr>
        <p:spPr bwMode="auto">
          <a:xfrm>
            <a:off x="4630306" y="2461276"/>
            <a:ext cx="2064128" cy="614468"/>
          </a:xfrm>
          <a:prstGeom prst="rect">
            <a:avLst/>
          </a:prstGeom>
          <a:noFill/>
          <a:ln w="12700">
            <a:noFill/>
            <a:miter lim="800000"/>
            <a:headEnd/>
            <a:tailEnd/>
          </a:ln>
          <a:effectLst/>
        </p:spPr>
        <p:txBody>
          <a:bodyPr vert="horz" wrap="square" lIns="74295" tIns="8890" rIns="74295" bIns="889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TW" b="1" i="0" u="none" strike="noStrike" cap="none" normalizeH="0" baseline="0" dirty="0">
                <a:ln>
                  <a:noFill/>
                </a:ln>
                <a:solidFill>
                  <a:schemeClr val="bg1"/>
                </a:solidFill>
                <a:effectLst/>
                <a:latin typeface="+mn-ea"/>
                <a:cs typeface="Times New Roman" panose="02020603050405020304" pitchFamily="18" charset="0"/>
              </a:rPr>
              <a:t>AI</a:t>
            </a:r>
            <a:r>
              <a:rPr kumimoji="0" lang="zh-TW" altLang="en-US" b="1" i="0" u="none" strike="noStrike" cap="none" normalizeH="0" baseline="0" dirty="0">
                <a:ln>
                  <a:noFill/>
                </a:ln>
                <a:solidFill>
                  <a:schemeClr val="bg1"/>
                </a:solidFill>
                <a:effectLst/>
                <a:latin typeface="+mn-ea"/>
                <a:cs typeface="Times New Roman" panose="02020603050405020304" pitchFamily="18" charset="0"/>
              </a:rPr>
              <a:t>支払伝票作成</a:t>
            </a:r>
            <a:endParaRPr kumimoji="0" lang="en-US" altLang="ja-JP" b="1" i="0" u="none" strike="noStrike" cap="none" normalizeH="0" baseline="0" dirty="0">
              <a:ln>
                <a:noFill/>
              </a:ln>
              <a:solidFill>
                <a:schemeClr val="bg1"/>
              </a:solidFill>
              <a:effectLst/>
              <a:latin typeface="+mn-ea"/>
              <a:cs typeface="Times New Roman" panose="02020603050405020304" pitchFamily="18" charset="0"/>
            </a:endParaRPr>
          </a:p>
        </p:txBody>
      </p:sp>
      <p:sp>
        <p:nvSpPr>
          <p:cNvPr id="10" name="フリーフォーム: 図形 9">
            <a:extLst>
              <a:ext uri="{FF2B5EF4-FFF2-40B4-BE49-F238E27FC236}">
                <a16:creationId xmlns:a16="http://schemas.microsoft.com/office/drawing/2014/main" id="{2F36A102-A4E1-42BF-60FE-B752A468F532}"/>
              </a:ext>
            </a:extLst>
          </p:cNvPr>
          <p:cNvSpPr/>
          <p:nvPr/>
        </p:nvSpPr>
        <p:spPr>
          <a:xfrm rot="5400000">
            <a:off x="2430119" y="1883033"/>
            <a:ext cx="2261681" cy="2432422"/>
          </a:xfrm>
          <a:custGeom>
            <a:avLst/>
            <a:gdLst>
              <a:gd name="connsiteX0" fmla="*/ 0 w 3312366"/>
              <a:gd name="connsiteY0" fmla="*/ 2432422 h 2432422"/>
              <a:gd name="connsiteX1" fmla="*/ 0 w 3312366"/>
              <a:gd name="connsiteY1" fmla="*/ 236422 h 2432422"/>
              <a:gd name="connsiteX2" fmla="*/ 1386153 w 3312366"/>
              <a:gd name="connsiteY2" fmla="*/ 236422 h 2432422"/>
              <a:gd name="connsiteX3" fmla="*/ 1656183 w 3312366"/>
              <a:gd name="connsiteY3" fmla="*/ 0 h 2432422"/>
              <a:gd name="connsiteX4" fmla="*/ 1926213 w 3312366"/>
              <a:gd name="connsiteY4" fmla="*/ 236422 h 2432422"/>
              <a:gd name="connsiteX5" fmla="*/ 3312366 w 3312366"/>
              <a:gd name="connsiteY5" fmla="*/ 236422 h 2432422"/>
              <a:gd name="connsiteX6" fmla="*/ 3312366 w 3312366"/>
              <a:gd name="connsiteY6" fmla="*/ 2432422 h 243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12366" h="2432422">
                <a:moveTo>
                  <a:pt x="0" y="2432422"/>
                </a:moveTo>
                <a:lnTo>
                  <a:pt x="0" y="236422"/>
                </a:lnTo>
                <a:lnTo>
                  <a:pt x="1386153" y="236422"/>
                </a:lnTo>
                <a:lnTo>
                  <a:pt x="1656183" y="0"/>
                </a:lnTo>
                <a:lnTo>
                  <a:pt x="1926213" y="236422"/>
                </a:lnTo>
                <a:lnTo>
                  <a:pt x="3312366" y="236422"/>
                </a:lnTo>
                <a:lnTo>
                  <a:pt x="3312366" y="2432422"/>
                </a:lnTo>
                <a:close/>
              </a:path>
            </a:pathLst>
          </a:custGeom>
          <a:solidFill>
            <a:schemeClr val="bg1">
              <a:lumMod val="6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sz="1400" dirty="0">
              <a:solidFill>
                <a:schemeClr val="bg1"/>
              </a:solidFill>
            </a:endParaRPr>
          </a:p>
        </p:txBody>
      </p:sp>
      <p:sp>
        <p:nvSpPr>
          <p:cNvPr id="11" name="楕円 10">
            <a:extLst>
              <a:ext uri="{FF2B5EF4-FFF2-40B4-BE49-F238E27FC236}">
                <a16:creationId xmlns:a16="http://schemas.microsoft.com/office/drawing/2014/main" id="{E87ABBC7-C90C-8FBF-6DDD-B62BCE03F655}"/>
              </a:ext>
            </a:extLst>
          </p:cNvPr>
          <p:cNvSpPr/>
          <p:nvPr/>
        </p:nvSpPr>
        <p:spPr>
          <a:xfrm>
            <a:off x="3018575" y="1563638"/>
            <a:ext cx="864096" cy="864096"/>
          </a:xfrm>
          <a:prstGeom prst="ellipse">
            <a:avLst/>
          </a:prstGeom>
          <a:solidFill>
            <a:schemeClr val="bg1"/>
          </a:solidFill>
          <a:ln>
            <a:solidFill>
              <a:srgbClr val="A6A6A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
        <p:nvSpPr>
          <p:cNvPr id="12" name="Rectangle 8">
            <a:extLst>
              <a:ext uri="{FF2B5EF4-FFF2-40B4-BE49-F238E27FC236}">
                <a16:creationId xmlns:a16="http://schemas.microsoft.com/office/drawing/2014/main" id="{4F91B165-9CEE-56F5-E149-1F51790CE39A}"/>
              </a:ext>
            </a:extLst>
          </p:cNvPr>
          <p:cNvSpPr>
            <a:spLocks noChangeArrowheads="1"/>
          </p:cNvSpPr>
          <p:nvPr/>
        </p:nvSpPr>
        <p:spPr bwMode="auto">
          <a:xfrm>
            <a:off x="2412000" y="2465885"/>
            <a:ext cx="2064128" cy="614468"/>
          </a:xfrm>
          <a:prstGeom prst="rect">
            <a:avLst/>
          </a:prstGeom>
          <a:noFill/>
          <a:ln w="12700">
            <a:noFill/>
            <a:miter lim="800000"/>
            <a:headEnd/>
            <a:tailEnd/>
          </a:ln>
          <a:effectLst/>
        </p:spPr>
        <p:txBody>
          <a:bodyPr vert="horz" wrap="square" lIns="74295" tIns="8890" rIns="74295" bIns="8890" numCol="1" anchor="ctr" anchorCtr="0" compatLnSpc="1">
            <a:prstTxWarp prst="textNoShape">
              <a:avLst/>
            </a:prstTxWarp>
          </a:bodyPr>
          <a:lstStyle/>
          <a:p>
            <a:pPr algn="ctr" eaLnBrk="0" fontAlgn="base" hangingPunct="0">
              <a:spcBef>
                <a:spcPct val="0"/>
              </a:spcBef>
              <a:spcAft>
                <a:spcPct val="0"/>
              </a:spcAft>
            </a:pPr>
            <a:r>
              <a:rPr kumimoji="0" lang="en-US" altLang="ja-JP" b="1" i="0" u="none" strike="noStrike" cap="none" normalizeH="0" baseline="0" dirty="0">
                <a:ln>
                  <a:noFill/>
                </a:ln>
                <a:solidFill>
                  <a:schemeClr val="bg1"/>
                </a:solidFill>
                <a:effectLst/>
                <a:latin typeface="+mn-ea"/>
                <a:cs typeface="Times New Roman" panose="02020603050405020304" pitchFamily="18" charset="0"/>
              </a:rPr>
              <a:t>AI</a:t>
            </a:r>
            <a:r>
              <a:rPr kumimoji="0" lang="ja-JP" altLang="en-US" b="1" i="0" u="none" strike="noStrike" cap="none" normalizeH="0" baseline="0" dirty="0">
                <a:ln>
                  <a:noFill/>
                </a:ln>
                <a:solidFill>
                  <a:schemeClr val="bg1"/>
                </a:solidFill>
                <a:effectLst/>
                <a:latin typeface="+mn-ea"/>
                <a:cs typeface="Times New Roman" panose="02020603050405020304" pitchFamily="18" charset="0"/>
              </a:rPr>
              <a:t>請求書一覧</a:t>
            </a:r>
            <a:endParaRPr kumimoji="0" lang="en-US" altLang="ja-JP" b="1" i="0" u="none" strike="noStrike" cap="none" normalizeH="0" baseline="0" dirty="0">
              <a:ln>
                <a:noFill/>
              </a:ln>
              <a:solidFill>
                <a:schemeClr val="bg1"/>
              </a:solidFill>
              <a:effectLst/>
              <a:latin typeface="+mn-ea"/>
              <a:cs typeface="Times New Roman" panose="02020603050405020304" pitchFamily="18" charset="0"/>
            </a:endParaRPr>
          </a:p>
        </p:txBody>
      </p:sp>
      <p:sp>
        <p:nvSpPr>
          <p:cNvPr id="13" name="フリーフォーム: 図形 12">
            <a:extLst>
              <a:ext uri="{FF2B5EF4-FFF2-40B4-BE49-F238E27FC236}">
                <a16:creationId xmlns:a16="http://schemas.microsoft.com/office/drawing/2014/main" id="{67D258B4-5DB9-1E14-8306-42DDD661D7C8}"/>
              </a:ext>
            </a:extLst>
          </p:cNvPr>
          <p:cNvSpPr/>
          <p:nvPr/>
        </p:nvSpPr>
        <p:spPr>
          <a:xfrm rot="5400000">
            <a:off x="218372" y="1883033"/>
            <a:ext cx="2261681" cy="2432422"/>
          </a:xfrm>
          <a:custGeom>
            <a:avLst/>
            <a:gdLst>
              <a:gd name="connsiteX0" fmla="*/ 0 w 3312366"/>
              <a:gd name="connsiteY0" fmla="*/ 2432422 h 2432422"/>
              <a:gd name="connsiteX1" fmla="*/ 0 w 3312366"/>
              <a:gd name="connsiteY1" fmla="*/ 236422 h 2432422"/>
              <a:gd name="connsiteX2" fmla="*/ 1386153 w 3312366"/>
              <a:gd name="connsiteY2" fmla="*/ 236422 h 2432422"/>
              <a:gd name="connsiteX3" fmla="*/ 1656183 w 3312366"/>
              <a:gd name="connsiteY3" fmla="*/ 0 h 2432422"/>
              <a:gd name="connsiteX4" fmla="*/ 1926213 w 3312366"/>
              <a:gd name="connsiteY4" fmla="*/ 236422 h 2432422"/>
              <a:gd name="connsiteX5" fmla="*/ 3312366 w 3312366"/>
              <a:gd name="connsiteY5" fmla="*/ 236422 h 2432422"/>
              <a:gd name="connsiteX6" fmla="*/ 3312366 w 3312366"/>
              <a:gd name="connsiteY6" fmla="*/ 2432422 h 243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12366" h="2432422">
                <a:moveTo>
                  <a:pt x="0" y="2432422"/>
                </a:moveTo>
                <a:lnTo>
                  <a:pt x="0" y="236422"/>
                </a:lnTo>
                <a:lnTo>
                  <a:pt x="1386153" y="236422"/>
                </a:lnTo>
                <a:lnTo>
                  <a:pt x="1656183" y="0"/>
                </a:lnTo>
                <a:lnTo>
                  <a:pt x="1926213" y="236422"/>
                </a:lnTo>
                <a:lnTo>
                  <a:pt x="3312366" y="236422"/>
                </a:lnTo>
                <a:lnTo>
                  <a:pt x="3312366" y="2432422"/>
                </a:lnTo>
                <a:close/>
              </a:path>
            </a:pathLst>
          </a:custGeom>
          <a:solidFill>
            <a:srgbClr val="EE7B48"/>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sz="1400" dirty="0">
              <a:solidFill>
                <a:schemeClr val="bg1"/>
              </a:solidFill>
            </a:endParaRPr>
          </a:p>
        </p:txBody>
      </p:sp>
      <p:sp>
        <p:nvSpPr>
          <p:cNvPr id="14" name="楕円 13">
            <a:extLst>
              <a:ext uri="{FF2B5EF4-FFF2-40B4-BE49-F238E27FC236}">
                <a16:creationId xmlns:a16="http://schemas.microsoft.com/office/drawing/2014/main" id="{B769CD00-9E84-33BA-4EAF-0569711A1374}"/>
              </a:ext>
            </a:extLst>
          </p:cNvPr>
          <p:cNvSpPr/>
          <p:nvPr/>
        </p:nvSpPr>
        <p:spPr>
          <a:xfrm>
            <a:off x="806828" y="1563638"/>
            <a:ext cx="864096" cy="864096"/>
          </a:xfrm>
          <a:prstGeom prst="ellipse">
            <a:avLst/>
          </a:prstGeom>
          <a:solidFill>
            <a:schemeClr val="bg1"/>
          </a:solidFill>
          <a:ln>
            <a:solidFill>
              <a:srgbClr val="EE7B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
        <p:nvSpPr>
          <p:cNvPr id="15" name="Rectangle 9">
            <a:extLst>
              <a:ext uri="{FF2B5EF4-FFF2-40B4-BE49-F238E27FC236}">
                <a16:creationId xmlns:a16="http://schemas.microsoft.com/office/drawing/2014/main" id="{B8248162-62C3-2A04-7A29-83C1AD5A69A8}"/>
              </a:ext>
            </a:extLst>
          </p:cNvPr>
          <p:cNvSpPr>
            <a:spLocks noChangeArrowheads="1"/>
          </p:cNvSpPr>
          <p:nvPr/>
        </p:nvSpPr>
        <p:spPr bwMode="auto">
          <a:xfrm>
            <a:off x="103681" y="2465885"/>
            <a:ext cx="2270541" cy="614468"/>
          </a:xfrm>
          <a:prstGeom prst="rect">
            <a:avLst/>
          </a:prstGeom>
          <a:noFill/>
          <a:ln w="12700">
            <a:noFill/>
            <a:miter lim="800000"/>
            <a:headEnd/>
            <a:tailEnd/>
          </a:ln>
          <a:effectLst/>
        </p:spPr>
        <p:txBody>
          <a:bodyPr vert="horz" wrap="square" lIns="74295" tIns="8890" rIns="74295" bIns="889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b="1" i="0" u="none" strike="noStrike" cap="none" normalizeH="0" baseline="0" dirty="0">
                <a:ln>
                  <a:noFill/>
                </a:ln>
                <a:solidFill>
                  <a:schemeClr val="bg1"/>
                </a:solidFill>
                <a:effectLst/>
                <a:latin typeface="+mn-ea"/>
                <a:cs typeface="Times New Roman" panose="02020603050405020304" pitchFamily="18" charset="0"/>
              </a:rPr>
              <a:t>AI-OCR</a:t>
            </a:r>
            <a:r>
              <a:rPr kumimoji="0" lang="ja-JP" altLang="en-US" b="1" i="0" u="none" strike="noStrike" cap="none" normalizeH="0" baseline="0" dirty="0">
                <a:ln>
                  <a:noFill/>
                </a:ln>
                <a:solidFill>
                  <a:schemeClr val="bg1"/>
                </a:solidFill>
                <a:effectLst/>
                <a:latin typeface="+mn-ea"/>
                <a:cs typeface="Times New Roman" panose="02020603050405020304" pitchFamily="18" charset="0"/>
              </a:rPr>
              <a:t>連携バッチ</a:t>
            </a: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i="0" u="none" strike="noStrike" cap="none" normalizeH="0" baseline="0" dirty="0">
                <a:ln>
                  <a:noFill/>
                </a:ln>
                <a:solidFill>
                  <a:schemeClr val="bg1"/>
                </a:solidFill>
                <a:effectLst/>
                <a:latin typeface="+mn-ea"/>
                <a:cs typeface="Times New Roman" panose="02020603050405020304" pitchFamily="18" charset="0"/>
              </a:rPr>
              <a:t>ツールの実行</a:t>
            </a:r>
            <a:endParaRPr kumimoji="0" lang="zh-TW" altLang="en-US" b="1" i="0" u="none" strike="noStrike" cap="none" normalizeH="0" baseline="0" dirty="0">
              <a:ln>
                <a:noFill/>
              </a:ln>
              <a:solidFill>
                <a:schemeClr val="bg1"/>
              </a:solidFill>
              <a:effectLst/>
              <a:latin typeface="+mn-ea"/>
              <a:cs typeface="Times New Roman" panose="02020603050405020304" pitchFamily="18" charset="0"/>
            </a:endParaRPr>
          </a:p>
        </p:txBody>
      </p:sp>
      <p:sp>
        <p:nvSpPr>
          <p:cNvPr id="16" name="Rectangle 9">
            <a:extLst>
              <a:ext uri="{FF2B5EF4-FFF2-40B4-BE49-F238E27FC236}">
                <a16:creationId xmlns:a16="http://schemas.microsoft.com/office/drawing/2014/main" id="{E97C580A-8C87-16D7-A5DE-D49CB181E458}"/>
              </a:ext>
            </a:extLst>
          </p:cNvPr>
          <p:cNvSpPr>
            <a:spLocks noChangeArrowheads="1"/>
          </p:cNvSpPr>
          <p:nvPr/>
        </p:nvSpPr>
        <p:spPr bwMode="auto">
          <a:xfrm>
            <a:off x="303229" y="3293977"/>
            <a:ext cx="1876480" cy="614468"/>
          </a:xfrm>
          <a:prstGeom prst="rect">
            <a:avLst/>
          </a:prstGeom>
          <a:solidFill>
            <a:schemeClr val="accent3"/>
          </a:solidFill>
          <a:ln w="12700">
            <a:noFill/>
            <a:miter lim="800000"/>
            <a:headEnd/>
            <a:tailEnd/>
          </a:ln>
          <a:effectLst/>
        </p:spPr>
        <p:txBody>
          <a:bodyPr vert="horz" wrap="square" lIns="74295" tIns="8890" rIns="74295" bIns="889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請求書</a:t>
            </a:r>
            <a:r>
              <a:rPr kumimoji="0" lang="en-US" altLang="ja-JP" sz="1400" b="0" i="0" u="none" strike="noStrike" cap="none" normalizeH="0" baseline="0" dirty="0">
                <a:ln>
                  <a:noFill/>
                </a:ln>
                <a:solidFill>
                  <a:schemeClr val="bg1"/>
                </a:solidFill>
                <a:effectLst/>
                <a:latin typeface="+mn-ea"/>
                <a:cs typeface="Times New Roman" panose="02020603050405020304" pitchFamily="18" charset="0"/>
              </a:rPr>
              <a:t>PDF</a:t>
            </a: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を</a:t>
            </a:r>
            <a:endParaRPr kumimoji="0" lang="en-US" altLang="ja-JP" sz="1400" b="0" i="0" u="none" strike="noStrike" cap="none" normalizeH="0" baseline="0" dirty="0">
              <a:ln>
                <a:noFill/>
              </a:ln>
              <a:solidFill>
                <a:schemeClr val="bg1"/>
              </a:solidFill>
              <a:effectLst/>
              <a:latin typeface="+mn-ea"/>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dirty="0">
                <a:solidFill>
                  <a:schemeClr val="bg1"/>
                </a:solidFill>
                <a:latin typeface="+mn-ea"/>
                <a:cs typeface="Times New Roman" panose="02020603050405020304" pitchFamily="18" charset="0"/>
              </a:rPr>
              <a:t>バッチファイルで</a:t>
            </a:r>
            <a:endParaRPr kumimoji="0" lang="en-US" altLang="ja-JP" sz="1400" b="0" i="0" u="none" strike="noStrike" cap="none" normalizeH="0" baseline="0" dirty="0">
              <a:ln>
                <a:noFill/>
              </a:ln>
              <a:solidFill>
                <a:schemeClr val="bg1"/>
              </a:solidFill>
              <a:effectLst/>
              <a:latin typeface="+mn-ea"/>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a:ln>
                  <a:noFill/>
                </a:ln>
                <a:solidFill>
                  <a:schemeClr val="bg1"/>
                </a:solidFill>
                <a:effectLst/>
                <a:latin typeface="+mn-ea"/>
                <a:cs typeface="Times New Roman" panose="02020603050405020304" pitchFamily="18" charset="0"/>
              </a:rPr>
              <a:t>AI-OCR</a:t>
            </a: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サービスに</a:t>
            </a:r>
            <a:endParaRPr kumimoji="0" lang="en-US" altLang="ja-JP" sz="1400" b="0" i="0" u="none" strike="noStrike" cap="none" normalizeH="0" baseline="0" dirty="0">
              <a:ln>
                <a:noFill/>
              </a:ln>
              <a:solidFill>
                <a:schemeClr val="bg1"/>
              </a:solidFill>
              <a:effectLst/>
              <a:latin typeface="+mn-ea"/>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連携</a:t>
            </a:r>
            <a:endParaRPr kumimoji="0" lang="ja-JP" altLang="en-US" sz="1400" b="0" i="0" u="none" strike="noStrike" cap="none" normalizeH="0" baseline="0" dirty="0">
              <a:ln>
                <a:noFill/>
              </a:ln>
              <a:solidFill>
                <a:schemeClr val="bg1"/>
              </a:solidFill>
              <a:effectLst/>
              <a:latin typeface="+mn-ea"/>
            </a:endParaRPr>
          </a:p>
        </p:txBody>
      </p:sp>
      <p:sp>
        <p:nvSpPr>
          <p:cNvPr id="18" name="Rectangle 6">
            <a:extLst>
              <a:ext uri="{FF2B5EF4-FFF2-40B4-BE49-F238E27FC236}">
                <a16:creationId xmlns:a16="http://schemas.microsoft.com/office/drawing/2014/main" id="{264E7B4D-FC16-7C3F-7D19-0B569387EA97}"/>
              </a:ext>
            </a:extLst>
          </p:cNvPr>
          <p:cNvSpPr>
            <a:spLocks noChangeArrowheads="1"/>
          </p:cNvSpPr>
          <p:nvPr/>
        </p:nvSpPr>
        <p:spPr bwMode="auto">
          <a:xfrm>
            <a:off x="4724130" y="3293115"/>
            <a:ext cx="1876480" cy="614468"/>
          </a:xfrm>
          <a:prstGeom prst="rect">
            <a:avLst/>
          </a:prstGeom>
          <a:noFill/>
          <a:ln w="12700">
            <a:noFill/>
            <a:miter lim="800000"/>
            <a:headEnd/>
            <a:tailEnd/>
          </a:ln>
          <a:effectLst/>
        </p:spPr>
        <p:txBody>
          <a:bodyPr vert="horz" wrap="square" lIns="74295" tIns="8890" rIns="74295" bIns="889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Arial" panose="020B0604020202020204" pitchFamily="34" charset="0"/>
              </a:rPr>
              <a:t>連携結果と</a:t>
            </a:r>
            <a:r>
              <a:rPr kumimoji="0" lang="en-US" altLang="ja-JP" sz="1400" b="0" i="0" u="none" strike="noStrike" cap="none" normalizeH="0" baseline="0" dirty="0">
                <a:ln>
                  <a:noFill/>
                </a:ln>
                <a:solidFill>
                  <a:schemeClr val="bg1"/>
                </a:solidFill>
                <a:effectLst/>
                <a:latin typeface="+mn-ea"/>
                <a:cs typeface="Arial" panose="020B0604020202020204" pitchFamily="34" charset="0"/>
              </a:rPr>
              <a:t>PDF</a:t>
            </a:r>
            <a:r>
              <a:rPr kumimoji="0" lang="ja-JP" altLang="en-US" sz="1400" b="0" i="0" u="none" strike="noStrike" cap="none" normalizeH="0" baseline="0" dirty="0">
                <a:ln>
                  <a:noFill/>
                </a:ln>
                <a:solidFill>
                  <a:schemeClr val="bg1"/>
                </a:solidFill>
                <a:effectLst/>
                <a:latin typeface="+mn-ea"/>
                <a:cs typeface="Arial" panose="020B0604020202020204" pitchFamily="34" charset="0"/>
              </a:rPr>
              <a:t>を</a:t>
            </a: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Arial" panose="020B0604020202020204" pitchFamily="34" charset="0"/>
              </a:rPr>
              <a:t>参照しながら</a:t>
            </a: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Arial" panose="020B0604020202020204" pitchFamily="34" charset="0"/>
              </a:rPr>
              <a:t>支払伝票を作成</a:t>
            </a:r>
          </a:p>
        </p:txBody>
      </p:sp>
      <p:sp>
        <p:nvSpPr>
          <p:cNvPr id="19" name="Rectangle 8">
            <a:extLst>
              <a:ext uri="{FF2B5EF4-FFF2-40B4-BE49-F238E27FC236}">
                <a16:creationId xmlns:a16="http://schemas.microsoft.com/office/drawing/2014/main" id="{24CDEEC9-A48F-EFEA-3B71-A1344A199F65}"/>
              </a:ext>
            </a:extLst>
          </p:cNvPr>
          <p:cNvSpPr>
            <a:spLocks noChangeArrowheads="1"/>
          </p:cNvSpPr>
          <p:nvPr/>
        </p:nvSpPr>
        <p:spPr bwMode="auto">
          <a:xfrm>
            <a:off x="2500607" y="3293977"/>
            <a:ext cx="1876480" cy="614468"/>
          </a:xfrm>
          <a:prstGeom prst="rect">
            <a:avLst/>
          </a:prstGeom>
          <a:noFill/>
          <a:ln w="12700">
            <a:noFill/>
            <a:miter lim="800000"/>
            <a:headEnd/>
            <a:tailEnd/>
          </a:ln>
          <a:effectLst/>
        </p:spPr>
        <p:txBody>
          <a:bodyPr vert="horz" wrap="square" lIns="74295" tIns="8890" rIns="74295" bIns="889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a:ln>
                  <a:noFill/>
                </a:ln>
                <a:solidFill>
                  <a:schemeClr val="bg1"/>
                </a:solidFill>
                <a:effectLst/>
                <a:latin typeface="+mn-ea"/>
                <a:cs typeface="Arial" panose="020B0604020202020204" pitchFamily="34" charset="0"/>
              </a:rPr>
              <a:t>AI-OCR</a:t>
            </a:r>
            <a:r>
              <a:rPr kumimoji="0" lang="ja-JP" altLang="en-US" sz="1400" b="0" i="0" u="none" strike="noStrike" cap="none" normalizeH="0" baseline="0" dirty="0">
                <a:ln>
                  <a:noFill/>
                </a:ln>
                <a:solidFill>
                  <a:schemeClr val="bg1"/>
                </a:solidFill>
                <a:effectLst/>
                <a:latin typeface="+mn-ea"/>
                <a:cs typeface="Arial" panose="020B0604020202020204" pitchFamily="34" charset="0"/>
              </a:rPr>
              <a:t>サービスに</a:t>
            </a:r>
            <a:endParaRPr kumimoji="0" lang="en-US" altLang="ja-JP" sz="1400" b="0" i="0" u="none" strike="noStrike" cap="none" normalizeH="0" baseline="0" dirty="0">
              <a:ln>
                <a:noFill/>
              </a:ln>
              <a:solidFill>
                <a:schemeClr val="bg1"/>
              </a:solidFill>
              <a:effectLst/>
              <a:latin typeface="+mn-ea"/>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Arial" panose="020B0604020202020204" pitchFamily="34" charset="0"/>
              </a:rPr>
              <a:t>連携した結果を</a:t>
            </a:r>
            <a:endParaRPr kumimoji="0" lang="en-US" altLang="ja-JP" sz="1400" b="0" i="0" u="none" strike="noStrike" cap="none" normalizeH="0" baseline="0" dirty="0">
              <a:ln>
                <a:noFill/>
              </a:ln>
              <a:solidFill>
                <a:schemeClr val="bg1"/>
              </a:solidFill>
              <a:effectLst/>
              <a:latin typeface="+mn-ea"/>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Arial" panose="020B0604020202020204" pitchFamily="34" charset="0"/>
              </a:rPr>
              <a:t>一覧表示</a:t>
            </a:r>
            <a:endParaRPr kumimoji="0" lang="ja-JP" altLang="en-US" sz="1400" b="0" i="0" u="none" strike="noStrike" cap="none" normalizeH="0" baseline="0" dirty="0">
              <a:ln>
                <a:noFill/>
              </a:ln>
              <a:solidFill>
                <a:schemeClr val="bg1"/>
              </a:solidFill>
              <a:effectLst/>
              <a:latin typeface="+mn-ea"/>
            </a:endParaRPr>
          </a:p>
        </p:txBody>
      </p:sp>
      <p:pic>
        <p:nvPicPr>
          <p:cNvPr id="24" name="グラフィックス 23" descr="ユーザー 単色塗りつぶし">
            <a:extLst>
              <a:ext uri="{FF2B5EF4-FFF2-40B4-BE49-F238E27FC236}">
                <a16:creationId xmlns:a16="http://schemas.microsoft.com/office/drawing/2014/main" id="{AAE42226-0FF7-BF6D-8552-CFC1C7F48C3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78244" y="1707686"/>
            <a:ext cx="576000" cy="576000"/>
          </a:xfrm>
          <a:prstGeom prst="rect">
            <a:avLst/>
          </a:prstGeom>
        </p:spPr>
      </p:pic>
      <p:pic>
        <p:nvPicPr>
          <p:cNvPr id="25" name="グラフィックス 24" descr="クリップボード 枠線">
            <a:extLst>
              <a:ext uri="{FF2B5EF4-FFF2-40B4-BE49-F238E27FC236}">
                <a16:creationId xmlns:a16="http://schemas.microsoft.com/office/drawing/2014/main" id="{5253E98A-B7F0-DA6C-7A66-349FF89FB2C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74370" y="1707686"/>
            <a:ext cx="576000" cy="576000"/>
          </a:xfrm>
          <a:prstGeom prst="rect">
            <a:avLst/>
          </a:prstGeom>
        </p:spPr>
      </p:pic>
      <p:pic>
        <p:nvPicPr>
          <p:cNvPr id="26" name="グラフィックス 25" descr="コマンド (ターミナル) 枠線">
            <a:extLst>
              <a:ext uri="{FF2B5EF4-FFF2-40B4-BE49-F238E27FC236}">
                <a16:creationId xmlns:a16="http://schemas.microsoft.com/office/drawing/2014/main" id="{8306916F-54FD-8855-5891-8EB1F01D0E6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950876" y="1707686"/>
            <a:ext cx="576000" cy="576000"/>
          </a:xfrm>
          <a:prstGeom prst="rect">
            <a:avLst/>
          </a:prstGeom>
        </p:spPr>
      </p:pic>
      <p:pic>
        <p:nvPicPr>
          <p:cNvPr id="27" name="グラフィックス 26" descr="日毎カレンダー 枠線">
            <a:extLst>
              <a:ext uri="{FF2B5EF4-FFF2-40B4-BE49-F238E27FC236}">
                <a16:creationId xmlns:a16="http://schemas.microsoft.com/office/drawing/2014/main" id="{59C0414E-D0C5-54E1-23DD-029A9CD3565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162623" y="1707686"/>
            <a:ext cx="576000" cy="576000"/>
          </a:xfrm>
          <a:prstGeom prst="rect">
            <a:avLst/>
          </a:prstGeom>
        </p:spPr>
      </p:pic>
      <p:sp>
        <p:nvSpPr>
          <p:cNvPr id="21" name="四角形: 角を丸くする 20">
            <a:extLst>
              <a:ext uri="{FF2B5EF4-FFF2-40B4-BE49-F238E27FC236}">
                <a16:creationId xmlns:a16="http://schemas.microsoft.com/office/drawing/2014/main" id="{26D0285A-D9E8-1228-21B6-548028B97060}"/>
              </a:ext>
            </a:extLst>
          </p:cNvPr>
          <p:cNvSpPr/>
          <p:nvPr/>
        </p:nvSpPr>
        <p:spPr>
          <a:xfrm>
            <a:off x="229374" y="951570"/>
            <a:ext cx="8662626" cy="431467"/>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t"/>
          <a:lstStyle/>
          <a:p>
            <a:pPr>
              <a:lnSpc>
                <a:spcPct val="150000"/>
              </a:lnSpc>
            </a:pPr>
            <a:r>
              <a:rPr kumimoji="1" lang="ja-JP" altLang="en-US" dirty="0">
                <a:solidFill>
                  <a:srgbClr val="008CCF"/>
                </a:solidFill>
              </a:rPr>
              <a:t>バッチファイルを使用して複数の請求書</a:t>
            </a:r>
            <a:r>
              <a:rPr kumimoji="1" lang="en-US" altLang="ja-JP" dirty="0">
                <a:solidFill>
                  <a:srgbClr val="008CCF"/>
                </a:solidFill>
              </a:rPr>
              <a:t>PDF</a:t>
            </a:r>
            <a:r>
              <a:rPr kumimoji="1" lang="ja-JP" altLang="en-US" dirty="0">
                <a:solidFill>
                  <a:srgbClr val="008CCF"/>
                </a:solidFill>
              </a:rPr>
              <a:t>を一括で解析し、取り込み可能です。</a:t>
            </a:r>
          </a:p>
        </p:txBody>
      </p:sp>
    </p:spTree>
    <p:extLst>
      <p:ext uri="{BB962C8B-B14F-4D97-AF65-F5344CB8AC3E}">
        <p14:creationId xmlns:p14="http://schemas.microsoft.com/office/powerpoint/2010/main" val="7957267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15</a:t>
            </a:fld>
            <a:endParaRPr kumimoji="1" lang="ja-JP" altLang="en-US" dirty="0"/>
          </a:p>
        </p:txBody>
      </p:sp>
      <p:sp>
        <p:nvSpPr>
          <p:cNvPr id="3" name="タイトル 2"/>
          <p:cNvSpPr>
            <a:spLocks noGrp="1"/>
          </p:cNvSpPr>
          <p:nvPr>
            <p:ph type="title"/>
          </p:nvPr>
        </p:nvSpPr>
        <p:spPr/>
        <p:txBody>
          <a:bodyPr/>
          <a:lstStyle/>
          <a:p>
            <a:r>
              <a:rPr lang="en-US" altLang="ja-JP" dirty="0"/>
              <a:t>AI-OCR(</a:t>
            </a:r>
            <a:r>
              <a:rPr lang="ja-JP" altLang="en-US" dirty="0"/>
              <a:t>請求書・請求書明細</a:t>
            </a:r>
            <a:r>
              <a:rPr lang="en-US" altLang="ja-JP" dirty="0"/>
              <a:t>)</a:t>
            </a:r>
            <a:r>
              <a:rPr lang="ja-JP" altLang="en-US" dirty="0"/>
              <a:t>登録の流れ</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5" name="テキスト プレースホルダー 4"/>
          <p:cNvSpPr>
            <a:spLocks noGrp="1"/>
          </p:cNvSpPr>
          <p:nvPr>
            <p:ph type="body" sz="quarter" idx="16"/>
          </p:nvPr>
        </p:nvSpPr>
        <p:spPr/>
        <p:txBody>
          <a:bodyPr/>
          <a:lstStyle/>
          <a:p>
            <a:r>
              <a:rPr lang="ja-JP" altLang="en-US" dirty="0"/>
              <a:t>③バッチファイルからの登録</a:t>
            </a:r>
          </a:p>
          <a:p>
            <a:endParaRPr kumimoji="1" lang="ja-JP" altLang="en-US" dirty="0"/>
          </a:p>
        </p:txBody>
      </p:sp>
      <p:sp>
        <p:nvSpPr>
          <p:cNvPr id="21" name="正方形/長方形 20">
            <a:extLst>
              <a:ext uri="{FF2B5EF4-FFF2-40B4-BE49-F238E27FC236}">
                <a16:creationId xmlns:a16="http://schemas.microsoft.com/office/drawing/2014/main" id="{AFCC1225-76F1-4FDF-2D7E-EC80A0A7712D}"/>
              </a:ext>
            </a:extLst>
          </p:cNvPr>
          <p:cNvSpPr/>
          <p:nvPr/>
        </p:nvSpPr>
        <p:spPr>
          <a:xfrm>
            <a:off x="289641" y="944724"/>
            <a:ext cx="8710851" cy="369332"/>
          </a:xfrm>
          <a:prstGeom prst="rect">
            <a:avLst/>
          </a:prstGeom>
        </p:spPr>
        <p:txBody>
          <a:bodyPr/>
          <a:lstStyle/>
          <a:p>
            <a:pPr>
              <a:spcBef>
                <a:spcPct val="20000"/>
              </a:spcBef>
            </a:pPr>
            <a:r>
              <a:rPr lang="ja-JP" altLang="en-US" sz="1600" dirty="0"/>
              <a:t>請求書格納用の</a:t>
            </a:r>
            <a:r>
              <a:rPr lang="en-US" altLang="ja-JP" sz="1600" dirty="0"/>
              <a:t>in</a:t>
            </a:r>
            <a:r>
              <a:rPr lang="ja-JP" altLang="en-US" sz="1600" dirty="0"/>
              <a:t>フォルダーに請求書</a:t>
            </a:r>
            <a:r>
              <a:rPr lang="en-US" altLang="ja-JP" sz="1600" dirty="0"/>
              <a:t>PDF</a:t>
            </a:r>
            <a:r>
              <a:rPr lang="ja-JP" altLang="en-US" sz="1600" dirty="0"/>
              <a:t>を格納し、バッチファイルを実行します。</a:t>
            </a:r>
            <a:endParaRPr lang="en-US" altLang="ja-JP" sz="1600" dirty="0"/>
          </a:p>
        </p:txBody>
      </p:sp>
      <p:grpSp>
        <p:nvGrpSpPr>
          <p:cNvPr id="24" name="グループ化 23">
            <a:extLst>
              <a:ext uri="{FF2B5EF4-FFF2-40B4-BE49-F238E27FC236}">
                <a16:creationId xmlns:a16="http://schemas.microsoft.com/office/drawing/2014/main" id="{D839BC1A-AEB8-1338-FF74-163863358077}"/>
              </a:ext>
            </a:extLst>
          </p:cNvPr>
          <p:cNvGrpSpPr/>
          <p:nvPr/>
        </p:nvGrpSpPr>
        <p:grpSpPr>
          <a:xfrm>
            <a:off x="1419083" y="1491630"/>
            <a:ext cx="6305834" cy="2105025"/>
            <a:chOff x="1197770" y="1654857"/>
            <a:chExt cx="6305834" cy="2105025"/>
          </a:xfrm>
        </p:grpSpPr>
        <p:pic>
          <p:nvPicPr>
            <p:cNvPr id="6" name="図 5">
              <a:extLst>
                <a:ext uri="{FF2B5EF4-FFF2-40B4-BE49-F238E27FC236}">
                  <a16:creationId xmlns:a16="http://schemas.microsoft.com/office/drawing/2014/main" id="{1C233492-3556-7230-E8C5-66391512E69C}"/>
                </a:ext>
              </a:extLst>
            </p:cNvPr>
            <p:cNvPicPr>
              <a:picLocks noChangeAspect="1"/>
            </p:cNvPicPr>
            <p:nvPr/>
          </p:nvPicPr>
          <p:blipFill>
            <a:blip r:embed="rId3"/>
            <a:stretch>
              <a:fillRect/>
            </a:stretch>
          </p:blipFill>
          <p:spPr>
            <a:xfrm>
              <a:off x="4608004" y="1654857"/>
              <a:ext cx="2895600" cy="2105025"/>
            </a:xfrm>
            <a:prstGeom prst="rect">
              <a:avLst/>
            </a:prstGeom>
          </p:spPr>
        </p:pic>
        <p:sp>
          <p:nvSpPr>
            <p:cNvPr id="7" name="角丸四角形 12">
              <a:extLst>
                <a:ext uri="{FF2B5EF4-FFF2-40B4-BE49-F238E27FC236}">
                  <a16:creationId xmlns:a16="http://schemas.microsoft.com/office/drawing/2014/main" id="{536ECE53-AF83-55F0-7854-4F024BA02354}"/>
                </a:ext>
              </a:extLst>
            </p:cNvPr>
            <p:cNvSpPr/>
            <p:nvPr/>
          </p:nvSpPr>
          <p:spPr>
            <a:xfrm>
              <a:off x="4695292" y="1693811"/>
              <a:ext cx="540060" cy="270982"/>
            </a:xfrm>
            <a:prstGeom prst="roundRect">
              <a:avLst/>
            </a:prstGeom>
            <a:noFill/>
            <a:ln>
              <a:solidFill>
                <a:schemeClr val="accent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図 7">
              <a:extLst>
                <a:ext uri="{FF2B5EF4-FFF2-40B4-BE49-F238E27FC236}">
                  <a16:creationId xmlns:a16="http://schemas.microsoft.com/office/drawing/2014/main" id="{25288D5C-DF49-3BA2-9BC4-8693444ACD8D}"/>
                </a:ext>
              </a:extLst>
            </p:cNvPr>
            <p:cNvPicPr>
              <a:picLocks noChangeAspect="1"/>
            </p:cNvPicPr>
            <p:nvPr/>
          </p:nvPicPr>
          <p:blipFill>
            <a:blip r:embed="rId4"/>
            <a:stretch>
              <a:fillRect/>
            </a:stretch>
          </p:blipFill>
          <p:spPr>
            <a:xfrm>
              <a:off x="1197770" y="2267580"/>
              <a:ext cx="2352675" cy="1028700"/>
            </a:xfrm>
            <a:prstGeom prst="rect">
              <a:avLst/>
            </a:prstGeom>
          </p:spPr>
        </p:pic>
        <p:sp>
          <p:nvSpPr>
            <p:cNvPr id="9" name="右矢印 15">
              <a:extLst>
                <a:ext uri="{FF2B5EF4-FFF2-40B4-BE49-F238E27FC236}">
                  <a16:creationId xmlns:a16="http://schemas.microsoft.com/office/drawing/2014/main" id="{5BC70A1E-EE91-3343-DA29-84E3F36769F4}"/>
                </a:ext>
              </a:extLst>
            </p:cNvPr>
            <p:cNvSpPr/>
            <p:nvPr/>
          </p:nvSpPr>
          <p:spPr>
            <a:xfrm rot="20639534">
              <a:off x="3360409" y="1975797"/>
              <a:ext cx="1234834" cy="26499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0BB5586C-06A3-16F7-CCBA-F60959817C72}"/>
                </a:ext>
              </a:extLst>
            </p:cNvPr>
            <p:cNvSpPr/>
            <p:nvPr/>
          </p:nvSpPr>
          <p:spPr>
            <a:xfrm>
              <a:off x="4695292" y="3347045"/>
              <a:ext cx="1836204" cy="21525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四角形: 角を丸くする 12">
              <a:extLst>
                <a:ext uri="{FF2B5EF4-FFF2-40B4-BE49-F238E27FC236}">
                  <a16:creationId xmlns:a16="http://schemas.microsoft.com/office/drawing/2014/main" id="{47D837CB-199F-298B-A8BC-EC1F158EB40B}"/>
                </a:ext>
              </a:extLst>
            </p:cNvPr>
            <p:cNvSpPr/>
            <p:nvPr/>
          </p:nvSpPr>
          <p:spPr>
            <a:xfrm rot="20640000">
              <a:off x="3599784" y="1913611"/>
              <a:ext cx="756084" cy="464257"/>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格納</a:t>
              </a:r>
            </a:p>
          </p:txBody>
        </p:sp>
      </p:grpSp>
      <p:sp>
        <p:nvSpPr>
          <p:cNvPr id="22" name="四角形: 角を丸くする 21">
            <a:extLst>
              <a:ext uri="{FF2B5EF4-FFF2-40B4-BE49-F238E27FC236}">
                <a16:creationId xmlns:a16="http://schemas.microsoft.com/office/drawing/2014/main" id="{0A62AAB2-5151-1A90-38F9-22BCC1250F44}"/>
              </a:ext>
            </a:extLst>
          </p:cNvPr>
          <p:cNvSpPr/>
          <p:nvPr/>
        </p:nvSpPr>
        <p:spPr>
          <a:xfrm>
            <a:off x="810352" y="3867894"/>
            <a:ext cx="7523296" cy="695760"/>
          </a:xfrm>
          <a:prstGeom prst="roundRect">
            <a:avLst>
              <a:gd name="adj" fmla="val 50000"/>
            </a:avLst>
          </a:prstGeom>
          <a:solidFill>
            <a:srgbClr val="A6A6A6"/>
          </a:solidFill>
          <a:ln>
            <a:noFill/>
          </a:ln>
        </p:spPr>
        <p:style>
          <a:lnRef idx="2">
            <a:schemeClr val="accent1">
              <a:shade val="15000"/>
            </a:schemeClr>
          </a:lnRef>
          <a:fillRef idx="1">
            <a:schemeClr val="accent1"/>
          </a:fillRef>
          <a:effectRef idx="0">
            <a:schemeClr val="accent1"/>
          </a:effectRef>
          <a:fontRef idx="minor">
            <a:schemeClr val="lt1"/>
          </a:fontRef>
        </p:style>
        <p:txBody>
          <a:bodyPr lIns="468000" tIns="72000" rIns="0" bIns="0" rtlCol="0" anchor="ctr"/>
          <a:lstStyle/>
          <a:p>
            <a:pPr algn="ctr"/>
            <a:r>
              <a:rPr kumimoji="1" lang="ja-JP" altLang="en-US" b="1" dirty="0">
                <a:solidFill>
                  <a:schemeClr val="bg1"/>
                </a:solidFill>
              </a:rPr>
              <a:t>クライアント、サーバーのいずれの環境においても実行可能</a:t>
            </a:r>
          </a:p>
        </p:txBody>
      </p:sp>
      <p:sp>
        <p:nvSpPr>
          <p:cNvPr id="23" name="楕円 22">
            <a:extLst>
              <a:ext uri="{FF2B5EF4-FFF2-40B4-BE49-F238E27FC236}">
                <a16:creationId xmlns:a16="http://schemas.microsoft.com/office/drawing/2014/main" id="{B6371B37-603F-92D3-A02F-D8A9C35E5207}"/>
              </a:ext>
            </a:extLst>
          </p:cNvPr>
          <p:cNvSpPr/>
          <p:nvPr/>
        </p:nvSpPr>
        <p:spPr>
          <a:xfrm>
            <a:off x="863588" y="3909774"/>
            <a:ext cx="612000" cy="612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pic>
        <p:nvPicPr>
          <p:cNvPr id="20" name="グラフィックス 19" descr="データベース 単色塗りつぶし">
            <a:extLst>
              <a:ext uri="{FF2B5EF4-FFF2-40B4-BE49-F238E27FC236}">
                <a16:creationId xmlns:a16="http://schemas.microsoft.com/office/drawing/2014/main" id="{16B9DAAA-B2DF-3DFD-8037-03385C4A945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63588" y="3984750"/>
            <a:ext cx="375551" cy="375551"/>
          </a:xfrm>
          <a:prstGeom prst="rect">
            <a:avLst/>
          </a:prstGeom>
        </p:spPr>
      </p:pic>
      <p:pic>
        <p:nvPicPr>
          <p:cNvPr id="18" name="図 17">
            <a:extLst>
              <a:ext uri="{FF2B5EF4-FFF2-40B4-BE49-F238E27FC236}">
                <a16:creationId xmlns:a16="http://schemas.microsoft.com/office/drawing/2014/main" id="{D22C09A9-0D14-F7D9-265B-0076D346CA1C}"/>
              </a:ext>
            </a:extLst>
          </p:cNvPr>
          <p:cNvPicPr>
            <a:picLocks noChangeAspect="1"/>
          </p:cNvPicPr>
          <p:nvPr/>
        </p:nvPicPr>
        <p:blipFill>
          <a:blip r:embed="rId7">
            <a:extLst>
              <a:ext uri="{BEBA8EAE-BF5A-486C-A8C5-ECC9F3942E4B}">
                <a14:imgProps xmlns:a14="http://schemas.microsoft.com/office/drawing/2010/main">
                  <a14:imgLayer r:embed="rId8">
                    <a14:imgEffect>
                      <a14:saturation sat="0"/>
                    </a14:imgEffect>
                  </a14:imgLayer>
                </a14:imgProps>
              </a:ext>
            </a:extLst>
          </a:blip>
          <a:stretch>
            <a:fillRect/>
          </a:stretch>
        </p:blipFill>
        <p:spPr>
          <a:xfrm>
            <a:off x="1030486" y="4172617"/>
            <a:ext cx="375551" cy="218062"/>
          </a:xfrm>
          <a:prstGeom prst="rect">
            <a:avLst/>
          </a:prstGeom>
        </p:spPr>
      </p:pic>
    </p:spTree>
    <p:extLst>
      <p:ext uri="{BB962C8B-B14F-4D97-AF65-F5344CB8AC3E}">
        <p14:creationId xmlns:p14="http://schemas.microsoft.com/office/powerpoint/2010/main" val="10286608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16</a:t>
            </a:fld>
            <a:endParaRPr kumimoji="1" lang="ja-JP" altLang="en-US" dirty="0"/>
          </a:p>
        </p:txBody>
      </p:sp>
      <p:sp>
        <p:nvSpPr>
          <p:cNvPr id="3" name="タイトル 2"/>
          <p:cNvSpPr>
            <a:spLocks noGrp="1"/>
          </p:cNvSpPr>
          <p:nvPr>
            <p:ph type="title"/>
          </p:nvPr>
        </p:nvSpPr>
        <p:spPr/>
        <p:txBody>
          <a:bodyPr/>
          <a:lstStyle/>
          <a:p>
            <a:r>
              <a:rPr lang="en-US" altLang="ja-JP" dirty="0"/>
              <a:t>AI-OCR(</a:t>
            </a:r>
            <a:r>
              <a:rPr lang="ja-JP" altLang="en-US" dirty="0"/>
              <a:t>請求書・請求書明細</a:t>
            </a:r>
            <a:r>
              <a:rPr lang="en-US" altLang="ja-JP" dirty="0"/>
              <a:t>)</a:t>
            </a:r>
            <a:r>
              <a:rPr lang="ja-JP" altLang="en-US" dirty="0"/>
              <a:t>登録の流れ</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5" name="テキスト プレースホルダー 4"/>
          <p:cNvSpPr>
            <a:spLocks noGrp="1"/>
          </p:cNvSpPr>
          <p:nvPr>
            <p:ph type="body" sz="quarter" idx="16"/>
          </p:nvPr>
        </p:nvSpPr>
        <p:spPr/>
        <p:txBody>
          <a:bodyPr/>
          <a:lstStyle/>
          <a:p>
            <a:r>
              <a:rPr lang="ja-JP" altLang="en-US" dirty="0"/>
              <a:t>③バッチファイルからの登録</a:t>
            </a:r>
          </a:p>
          <a:p>
            <a:endParaRPr kumimoji="1"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24" name="テキスト プレースホルダー 4">
            <a:extLst>
              <a:ext uri="{FF2B5EF4-FFF2-40B4-BE49-F238E27FC236}">
                <a16:creationId xmlns:a16="http://schemas.microsoft.com/office/drawing/2014/main" id="{1D968F40-1757-189D-93FF-1C9F49F5AE4A}"/>
              </a:ext>
            </a:extLst>
          </p:cNvPr>
          <p:cNvSpPr txBox="1">
            <a:spLocks/>
          </p:cNvSpPr>
          <p:nvPr/>
        </p:nvSpPr>
        <p:spPr>
          <a:xfrm>
            <a:off x="143508" y="953450"/>
            <a:ext cx="6383314" cy="315310"/>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kumimoji="1" sz="1800" b="1" kern="1200">
                <a:solidFill>
                  <a:schemeClr val="tx2"/>
                </a:solidFill>
                <a:latin typeface="+mj-ea"/>
                <a:ea typeface="+mj-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en-US" altLang="ja-JP"/>
              <a:t>AI</a:t>
            </a:r>
            <a:r>
              <a:rPr lang="ja-JP" altLang="en-US"/>
              <a:t>請求書一覧</a:t>
            </a:r>
            <a:endParaRPr lang="ja-JP" altLang="en-US" dirty="0"/>
          </a:p>
        </p:txBody>
      </p:sp>
      <p:sp>
        <p:nvSpPr>
          <p:cNvPr id="25" name="テキスト プレースホルダー 5">
            <a:extLst>
              <a:ext uri="{FF2B5EF4-FFF2-40B4-BE49-F238E27FC236}">
                <a16:creationId xmlns:a16="http://schemas.microsoft.com/office/drawing/2014/main" id="{BF22BBC5-9FD9-77AE-8B7F-7D16ED323F02}"/>
              </a:ext>
            </a:extLst>
          </p:cNvPr>
          <p:cNvSpPr>
            <a:spLocks noGrp="1"/>
          </p:cNvSpPr>
          <p:nvPr>
            <p:ph type="body" sz="quarter" idx="17"/>
          </p:nvPr>
        </p:nvSpPr>
        <p:spPr>
          <a:xfrm>
            <a:off x="359729" y="1268761"/>
            <a:ext cx="8640763" cy="279306"/>
          </a:xfrm>
        </p:spPr>
        <p:txBody>
          <a:bodyPr/>
          <a:lstStyle/>
          <a:p>
            <a:r>
              <a:rPr kumimoji="1" lang="ja-JP" altLang="en-US" dirty="0"/>
              <a:t>取込を行ったデータを選択し、</a:t>
            </a:r>
            <a:r>
              <a:rPr kumimoji="1" lang="en-US" altLang="ja-JP" dirty="0"/>
              <a:t>AI</a:t>
            </a:r>
            <a:r>
              <a:rPr kumimoji="1" lang="ja-JP" altLang="en-US" dirty="0"/>
              <a:t>支払作成を選択します。</a:t>
            </a:r>
          </a:p>
        </p:txBody>
      </p:sp>
      <p:pic>
        <p:nvPicPr>
          <p:cNvPr id="23" name="図 22">
            <a:extLst>
              <a:ext uri="{FF2B5EF4-FFF2-40B4-BE49-F238E27FC236}">
                <a16:creationId xmlns:a16="http://schemas.microsoft.com/office/drawing/2014/main" id="{5674958C-B826-6D01-41F5-07EC9E380BF9}"/>
              </a:ext>
            </a:extLst>
          </p:cNvPr>
          <p:cNvPicPr>
            <a:picLocks noChangeAspect="1"/>
          </p:cNvPicPr>
          <p:nvPr/>
        </p:nvPicPr>
        <p:blipFill>
          <a:blip r:embed="rId3"/>
          <a:stretch>
            <a:fillRect/>
          </a:stretch>
        </p:blipFill>
        <p:spPr>
          <a:xfrm>
            <a:off x="1692005" y="1545503"/>
            <a:ext cx="5400599" cy="3229108"/>
          </a:xfrm>
          <a:prstGeom prst="rect">
            <a:avLst/>
          </a:prstGeom>
          <a:solidFill>
            <a:schemeClr val="bg1"/>
          </a:solidFill>
        </p:spPr>
      </p:pic>
      <p:sp>
        <p:nvSpPr>
          <p:cNvPr id="26" name="正方形/長方形 25">
            <a:extLst>
              <a:ext uri="{FF2B5EF4-FFF2-40B4-BE49-F238E27FC236}">
                <a16:creationId xmlns:a16="http://schemas.microsoft.com/office/drawing/2014/main" id="{C001C1D9-CDE7-CA83-A22F-9C12243A4B00}"/>
              </a:ext>
            </a:extLst>
          </p:cNvPr>
          <p:cNvSpPr/>
          <p:nvPr/>
        </p:nvSpPr>
        <p:spPr>
          <a:xfrm>
            <a:off x="1764012" y="2172281"/>
            <a:ext cx="4473738" cy="33462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A2FFBFAD-D9B3-A516-1F84-9EBD719BCEF6}"/>
              </a:ext>
            </a:extLst>
          </p:cNvPr>
          <p:cNvSpPr/>
          <p:nvPr/>
        </p:nvSpPr>
        <p:spPr>
          <a:xfrm>
            <a:off x="6237750" y="2137484"/>
            <a:ext cx="313428" cy="94877"/>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6" name="フリーフォーム: 図形 5">
            <a:extLst>
              <a:ext uri="{FF2B5EF4-FFF2-40B4-BE49-F238E27FC236}">
                <a16:creationId xmlns:a16="http://schemas.microsoft.com/office/drawing/2014/main" id="{A33DEE07-304C-502A-A223-8FFD5E51DDBD}"/>
              </a:ext>
            </a:extLst>
          </p:cNvPr>
          <p:cNvSpPr/>
          <p:nvPr/>
        </p:nvSpPr>
        <p:spPr>
          <a:xfrm>
            <a:off x="6237750" y="2259856"/>
            <a:ext cx="1244709" cy="1188480"/>
          </a:xfrm>
          <a:custGeom>
            <a:avLst/>
            <a:gdLst>
              <a:gd name="connsiteX0" fmla="*/ 113652 w 1244709"/>
              <a:gd name="connsiteY0" fmla="*/ 0 h 1188480"/>
              <a:gd name="connsiteX1" fmla="*/ 294948 w 1244709"/>
              <a:gd name="connsiteY1" fmla="*/ 828440 h 1188480"/>
              <a:gd name="connsiteX2" fmla="*/ 1184701 w 1244709"/>
              <a:gd name="connsiteY2" fmla="*/ 828440 h 1188480"/>
              <a:gd name="connsiteX3" fmla="*/ 1244709 w 1244709"/>
              <a:gd name="connsiteY3" fmla="*/ 888448 h 1188480"/>
              <a:gd name="connsiteX4" fmla="*/ 1244709 w 1244709"/>
              <a:gd name="connsiteY4" fmla="*/ 1128472 h 1188480"/>
              <a:gd name="connsiteX5" fmla="*/ 1184701 w 1244709"/>
              <a:gd name="connsiteY5" fmla="*/ 1188480 h 1188480"/>
              <a:gd name="connsiteX6" fmla="*/ 60008 w 1244709"/>
              <a:gd name="connsiteY6" fmla="*/ 1188480 h 1188480"/>
              <a:gd name="connsiteX7" fmla="*/ 0 w 1244709"/>
              <a:gd name="connsiteY7" fmla="*/ 1128472 h 1188480"/>
              <a:gd name="connsiteX8" fmla="*/ 0 w 1244709"/>
              <a:gd name="connsiteY8" fmla="*/ 888448 h 1188480"/>
              <a:gd name="connsiteX9" fmla="*/ 60008 w 1244709"/>
              <a:gd name="connsiteY9" fmla="*/ 828440 h 1188480"/>
              <a:gd name="connsiteX10" fmla="*/ 75923 w 1244709"/>
              <a:gd name="connsiteY10" fmla="*/ 828440 h 1188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44709" h="1188480">
                <a:moveTo>
                  <a:pt x="113652" y="0"/>
                </a:moveTo>
                <a:lnTo>
                  <a:pt x="294948" y="828440"/>
                </a:lnTo>
                <a:lnTo>
                  <a:pt x="1184701" y="828440"/>
                </a:lnTo>
                <a:cubicBezTo>
                  <a:pt x="1217843" y="828440"/>
                  <a:pt x="1244709" y="855306"/>
                  <a:pt x="1244709" y="888448"/>
                </a:cubicBezTo>
                <a:lnTo>
                  <a:pt x="1244709" y="1128472"/>
                </a:lnTo>
                <a:cubicBezTo>
                  <a:pt x="1244709" y="1161614"/>
                  <a:pt x="1217843" y="1188480"/>
                  <a:pt x="1184701" y="1188480"/>
                </a:cubicBezTo>
                <a:lnTo>
                  <a:pt x="60008" y="1188480"/>
                </a:lnTo>
                <a:cubicBezTo>
                  <a:pt x="26866" y="1188480"/>
                  <a:pt x="0" y="1161614"/>
                  <a:pt x="0" y="1128472"/>
                </a:cubicBezTo>
                <a:lnTo>
                  <a:pt x="0" y="888448"/>
                </a:lnTo>
                <a:cubicBezTo>
                  <a:pt x="0" y="855306"/>
                  <a:pt x="26866" y="828440"/>
                  <a:pt x="60008" y="828440"/>
                </a:cubicBezTo>
                <a:lnTo>
                  <a:pt x="75923" y="828440"/>
                </a:lnTo>
                <a:close/>
              </a:path>
            </a:pathLst>
          </a:custGeom>
          <a:solidFill>
            <a:schemeClr val="bg1"/>
          </a:solid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sz="1400" dirty="0">
              <a:solidFill>
                <a:schemeClr val="bg1"/>
              </a:solidFill>
            </a:endParaRPr>
          </a:p>
        </p:txBody>
      </p:sp>
      <p:pic>
        <p:nvPicPr>
          <p:cNvPr id="7" name="図 6">
            <a:extLst>
              <a:ext uri="{FF2B5EF4-FFF2-40B4-BE49-F238E27FC236}">
                <a16:creationId xmlns:a16="http://schemas.microsoft.com/office/drawing/2014/main" id="{9DF24964-CE45-9DFD-2736-7A49A442B27D}"/>
              </a:ext>
            </a:extLst>
          </p:cNvPr>
          <p:cNvPicPr>
            <a:picLocks noChangeAspect="1"/>
          </p:cNvPicPr>
          <p:nvPr/>
        </p:nvPicPr>
        <p:blipFill>
          <a:blip r:embed="rId4"/>
          <a:stretch>
            <a:fillRect/>
          </a:stretch>
        </p:blipFill>
        <p:spPr>
          <a:xfrm>
            <a:off x="6268215" y="3124950"/>
            <a:ext cx="1181386" cy="306285"/>
          </a:xfrm>
          <a:prstGeom prst="rect">
            <a:avLst/>
          </a:prstGeom>
        </p:spPr>
      </p:pic>
      <p:sp>
        <p:nvSpPr>
          <p:cNvPr id="8" name="テキスト ボックス 7">
            <a:extLst>
              <a:ext uri="{FF2B5EF4-FFF2-40B4-BE49-F238E27FC236}">
                <a16:creationId xmlns:a16="http://schemas.microsoft.com/office/drawing/2014/main" id="{BC4316D0-4E1B-A7A6-AE00-DA1252C753FE}"/>
              </a:ext>
            </a:extLst>
          </p:cNvPr>
          <p:cNvSpPr txBox="1"/>
          <p:nvPr/>
        </p:nvSpPr>
        <p:spPr>
          <a:xfrm>
            <a:off x="2695615" y="2571750"/>
            <a:ext cx="2601290" cy="307777"/>
          </a:xfrm>
          <a:prstGeom prst="rect">
            <a:avLst/>
          </a:prstGeom>
          <a:noFill/>
        </p:spPr>
        <p:txBody>
          <a:bodyPr wrap="square" rtlCol="0">
            <a:spAutoFit/>
          </a:bodyPr>
          <a:lstStyle/>
          <a:p>
            <a:pPr algn="ctr"/>
            <a:r>
              <a:rPr kumimoji="1" lang="ja-JP" altLang="en-US" sz="1400" b="1" dirty="0">
                <a:solidFill>
                  <a:srgbClr val="FF0000"/>
                </a:solidFill>
              </a:rPr>
              <a:t>①対象のデータを選択</a:t>
            </a:r>
          </a:p>
        </p:txBody>
      </p:sp>
      <p:sp>
        <p:nvSpPr>
          <p:cNvPr id="9" name="テキスト ボックス 8">
            <a:extLst>
              <a:ext uri="{FF2B5EF4-FFF2-40B4-BE49-F238E27FC236}">
                <a16:creationId xmlns:a16="http://schemas.microsoft.com/office/drawing/2014/main" id="{484C1A2B-8CA7-2975-9ACE-D022B7035D60}"/>
              </a:ext>
            </a:extLst>
          </p:cNvPr>
          <p:cNvSpPr txBox="1"/>
          <p:nvPr/>
        </p:nvSpPr>
        <p:spPr>
          <a:xfrm>
            <a:off x="5900749" y="3492553"/>
            <a:ext cx="1937381" cy="307777"/>
          </a:xfrm>
          <a:prstGeom prst="rect">
            <a:avLst/>
          </a:prstGeom>
          <a:noFill/>
        </p:spPr>
        <p:txBody>
          <a:bodyPr wrap="square" rtlCol="0">
            <a:spAutoFit/>
          </a:bodyPr>
          <a:lstStyle/>
          <a:p>
            <a:pPr algn="ctr"/>
            <a:r>
              <a:rPr lang="ja-JP" altLang="en-US" sz="1400" b="1" dirty="0">
                <a:solidFill>
                  <a:srgbClr val="FF0000"/>
                </a:solidFill>
              </a:rPr>
              <a:t>②</a:t>
            </a:r>
            <a:r>
              <a:rPr lang="en-US" altLang="ja-JP" sz="1400" b="1" dirty="0">
                <a:solidFill>
                  <a:srgbClr val="FF0000"/>
                </a:solidFill>
              </a:rPr>
              <a:t>AI</a:t>
            </a:r>
            <a:r>
              <a:rPr lang="ja-JP" altLang="en-US" sz="1400" b="1" dirty="0">
                <a:solidFill>
                  <a:srgbClr val="FF0000"/>
                </a:solidFill>
              </a:rPr>
              <a:t>支払作成を選択</a:t>
            </a:r>
            <a:endParaRPr kumimoji="1" lang="ja-JP" altLang="en-US" sz="1400" b="1" dirty="0">
              <a:solidFill>
                <a:srgbClr val="FF0000"/>
              </a:solidFill>
            </a:endParaRPr>
          </a:p>
        </p:txBody>
      </p:sp>
      <p:sp>
        <p:nvSpPr>
          <p:cNvPr id="10" name="正方形/長方形 9">
            <a:extLst>
              <a:ext uri="{FF2B5EF4-FFF2-40B4-BE49-F238E27FC236}">
                <a16:creationId xmlns:a16="http://schemas.microsoft.com/office/drawing/2014/main" id="{03E59A63-8C6C-DEF5-6F5B-86583F698F98}"/>
              </a:ext>
            </a:extLst>
          </p:cNvPr>
          <p:cNvSpPr/>
          <p:nvPr/>
        </p:nvSpPr>
        <p:spPr>
          <a:xfrm>
            <a:off x="1907704" y="1569606"/>
            <a:ext cx="754601" cy="72883"/>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Tree>
    <p:extLst>
      <p:ext uri="{BB962C8B-B14F-4D97-AF65-F5344CB8AC3E}">
        <p14:creationId xmlns:p14="http://schemas.microsoft.com/office/powerpoint/2010/main" val="6963692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17</a:t>
            </a:fld>
            <a:endParaRPr kumimoji="1" lang="ja-JP" altLang="en-US" dirty="0"/>
          </a:p>
        </p:txBody>
      </p:sp>
      <p:sp>
        <p:nvSpPr>
          <p:cNvPr id="3" name="タイトル 2"/>
          <p:cNvSpPr>
            <a:spLocks noGrp="1"/>
          </p:cNvSpPr>
          <p:nvPr>
            <p:ph type="title"/>
          </p:nvPr>
        </p:nvSpPr>
        <p:spPr/>
        <p:txBody>
          <a:bodyPr/>
          <a:lstStyle/>
          <a:p>
            <a:r>
              <a:rPr lang="en-US" altLang="ja-JP" dirty="0"/>
              <a:t>AI-OCR(</a:t>
            </a:r>
            <a:r>
              <a:rPr lang="ja-JP" altLang="en-US" dirty="0"/>
              <a:t>請求書・請求書明細</a:t>
            </a:r>
            <a:r>
              <a:rPr lang="en-US" altLang="ja-JP" dirty="0"/>
              <a:t>)</a:t>
            </a:r>
            <a:r>
              <a:rPr lang="ja-JP" altLang="en-US" dirty="0"/>
              <a:t>登録の流れ</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5" name="テキスト プレースホルダー 4"/>
          <p:cNvSpPr>
            <a:spLocks noGrp="1"/>
          </p:cNvSpPr>
          <p:nvPr>
            <p:ph type="body" sz="quarter" idx="16"/>
          </p:nvPr>
        </p:nvSpPr>
        <p:spPr/>
        <p:txBody>
          <a:bodyPr/>
          <a:lstStyle/>
          <a:p>
            <a:r>
              <a:rPr lang="ja-JP" altLang="en-US" dirty="0"/>
              <a:t>③バッチファイルからの登録</a:t>
            </a:r>
          </a:p>
          <a:p>
            <a:endParaRPr kumimoji="1"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8" name="テキスト プレースホルダー 4">
            <a:extLst>
              <a:ext uri="{FF2B5EF4-FFF2-40B4-BE49-F238E27FC236}">
                <a16:creationId xmlns:a16="http://schemas.microsoft.com/office/drawing/2014/main" id="{4D68D5B7-92C7-7FC3-363E-8FE41A0EAE79}"/>
              </a:ext>
            </a:extLst>
          </p:cNvPr>
          <p:cNvSpPr txBox="1">
            <a:spLocks/>
          </p:cNvSpPr>
          <p:nvPr/>
        </p:nvSpPr>
        <p:spPr>
          <a:xfrm>
            <a:off x="143508" y="953450"/>
            <a:ext cx="6383314" cy="315310"/>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kumimoji="1" sz="1800" b="1" kern="1200">
                <a:solidFill>
                  <a:schemeClr val="tx2"/>
                </a:solidFill>
                <a:latin typeface="+mj-ea"/>
                <a:ea typeface="+mj-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en-US" altLang="ja-JP"/>
              <a:t>AI</a:t>
            </a:r>
            <a:r>
              <a:rPr lang="ja-JP" altLang="en-US"/>
              <a:t>支払伝票作成</a:t>
            </a:r>
            <a:endParaRPr lang="ja-JP" altLang="en-US" dirty="0"/>
          </a:p>
        </p:txBody>
      </p:sp>
      <p:sp>
        <p:nvSpPr>
          <p:cNvPr id="9" name="テキスト プレースホルダー 5">
            <a:extLst>
              <a:ext uri="{FF2B5EF4-FFF2-40B4-BE49-F238E27FC236}">
                <a16:creationId xmlns:a16="http://schemas.microsoft.com/office/drawing/2014/main" id="{E72E782E-E368-C0CA-2126-D1BD3B499241}"/>
              </a:ext>
            </a:extLst>
          </p:cNvPr>
          <p:cNvSpPr>
            <a:spLocks noGrp="1"/>
          </p:cNvSpPr>
          <p:nvPr>
            <p:ph type="body" sz="quarter" idx="17"/>
          </p:nvPr>
        </p:nvSpPr>
        <p:spPr>
          <a:xfrm>
            <a:off x="359729" y="1268761"/>
            <a:ext cx="8640763" cy="279306"/>
          </a:xfrm>
        </p:spPr>
        <p:txBody>
          <a:bodyPr/>
          <a:lstStyle/>
          <a:p>
            <a:r>
              <a:rPr kumimoji="1" lang="ja-JP" altLang="en-US" dirty="0"/>
              <a:t>取込結果を確認して伝票登録します。</a:t>
            </a:r>
          </a:p>
        </p:txBody>
      </p:sp>
      <p:pic>
        <p:nvPicPr>
          <p:cNvPr id="10" name="図 9">
            <a:extLst>
              <a:ext uri="{FF2B5EF4-FFF2-40B4-BE49-F238E27FC236}">
                <a16:creationId xmlns:a16="http://schemas.microsoft.com/office/drawing/2014/main" id="{50E0DAF0-6BBE-A7E6-B724-1CA8C9D9B785}"/>
              </a:ext>
            </a:extLst>
          </p:cNvPr>
          <p:cNvPicPr>
            <a:picLocks noChangeAspect="1"/>
          </p:cNvPicPr>
          <p:nvPr/>
        </p:nvPicPr>
        <p:blipFill>
          <a:blip r:embed="rId3"/>
          <a:stretch>
            <a:fillRect/>
          </a:stretch>
        </p:blipFill>
        <p:spPr>
          <a:xfrm>
            <a:off x="1770793" y="1577722"/>
            <a:ext cx="5602415" cy="3349777"/>
          </a:xfrm>
          <a:prstGeom prst="rect">
            <a:avLst/>
          </a:prstGeom>
        </p:spPr>
      </p:pic>
      <p:sp>
        <p:nvSpPr>
          <p:cNvPr id="12" name="正方形/長方形 11">
            <a:extLst>
              <a:ext uri="{FF2B5EF4-FFF2-40B4-BE49-F238E27FC236}">
                <a16:creationId xmlns:a16="http://schemas.microsoft.com/office/drawing/2014/main" id="{C0DA1581-6147-7795-6B10-9C21C1C5AA2D}"/>
              </a:ext>
            </a:extLst>
          </p:cNvPr>
          <p:cNvSpPr/>
          <p:nvPr/>
        </p:nvSpPr>
        <p:spPr>
          <a:xfrm>
            <a:off x="2015716" y="3543858"/>
            <a:ext cx="5256584" cy="114484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7A10A705-6B64-6CBE-ECB3-11407FE953C9}"/>
              </a:ext>
            </a:extLst>
          </p:cNvPr>
          <p:cNvSpPr txBox="1"/>
          <p:nvPr/>
        </p:nvSpPr>
        <p:spPr>
          <a:xfrm>
            <a:off x="3248410" y="3793112"/>
            <a:ext cx="2863399" cy="523220"/>
          </a:xfrm>
          <a:prstGeom prst="rect">
            <a:avLst/>
          </a:prstGeom>
          <a:noFill/>
        </p:spPr>
        <p:txBody>
          <a:bodyPr wrap="square" rtlCol="0">
            <a:spAutoFit/>
          </a:bodyPr>
          <a:lstStyle/>
          <a:p>
            <a:pPr algn="ctr"/>
            <a:r>
              <a:rPr kumimoji="1" lang="ja-JP" altLang="en-US" sz="1400" b="1" dirty="0">
                <a:solidFill>
                  <a:srgbClr val="FF0000"/>
                </a:solidFill>
              </a:rPr>
              <a:t>①取込結果を確認</a:t>
            </a:r>
            <a:endParaRPr kumimoji="1" lang="en-US" altLang="ja-JP" sz="1400" b="1" dirty="0">
              <a:solidFill>
                <a:srgbClr val="FF0000"/>
              </a:solidFill>
            </a:endParaRPr>
          </a:p>
          <a:p>
            <a:pPr algn="ctr"/>
            <a:r>
              <a:rPr lang="ja-JP" altLang="en-US" sz="1400" b="1" dirty="0">
                <a:solidFill>
                  <a:srgbClr val="FF0000"/>
                </a:solidFill>
              </a:rPr>
              <a:t>　必要に応じて追加入力</a:t>
            </a:r>
            <a:endParaRPr kumimoji="1" lang="ja-JP" altLang="en-US" sz="1400" b="1" dirty="0">
              <a:solidFill>
                <a:srgbClr val="FF0000"/>
              </a:solidFill>
            </a:endParaRPr>
          </a:p>
        </p:txBody>
      </p:sp>
      <p:sp>
        <p:nvSpPr>
          <p:cNvPr id="6" name="正方形/長方形 5">
            <a:extLst>
              <a:ext uri="{FF2B5EF4-FFF2-40B4-BE49-F238E27FC236}">
                <a16:creationId xmlns:a16="http://schemas.microsoft.com/office/drawing/2014/main" id="{70CF309B-D138-B6EB-C68D-86AB5A6E592F}"/>
              </a:ext>
            </a:extLst>
          </p:cNvPr>
          <p:cNvSpPr/>
          <p:nvPr/>
        </p:nvSpPr>
        <p:spPr>
          <a:xfrm>
            <a:off x="1999308" y="1584070"/>
            <a:ext cx="754601" cy="72883"/>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Tree>
    <p:extLst>
      <p:ext uri="{BB962C8B-B14F-4D97-AF65-F5344CB8AC3E}">
        <p14:creationId xmlns:p14="http://schemas.microsoft.com/office/powerpoint/2010/main" val="35866943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18</a:t>
            </a:fld>
            <a:endParaRPr kumimoji="1" lang="ja-JP" altLang="en-US" dirty="0"/>
          </a:p>
        </p:txBody>
      </p:sp>
      <p:sp>
        <p:nvSpPr>
          <p:cNvPr id="3" name="タイトル 2"/>
          <p:cNvSpPr>
            <a:spLocks noGrp="1"/>
          </p:cNvSpPr>
          <p:nvPr>
            <p:ph type="title"/>
          </p:nvPr>
        </p:nvSpPr>
        <p:spPr>
          <a:xfrm>
            <a:off x="288000" y="346628"/>
            <a:ext cx="7200000" cy="360000"/>
          </a:xfrm>
        </p:spPr>
        <p:txBody>
          <a:bodyPr/>
          <a:lstStyle/>
          <a:p>
            <a:r>
              <a:rPr lang="en-US" altLang="ja-JP" dirty="0"/>
              <a:t>AI</a:t>
            </a:r>
            <a:r>
              <a:rPr lang="ja-JP" altLang="en-US" dirty="0"/>
              <a:t>経費パターンマスタ登録</a:t>
            </a:r>
            <a:r>
              <a:rPr lang="en-US" altLang="ja-JP" dirty="0"/>
              <a:t>(</a:t>
            </a:r>
            <a:r>
              <a:rPr lang="ja-JP" altLang="en-US" dirty="0"/>
              <a:t>請求書</a:t>
            </a:r>
            <a:r>
              <a:rPr lang="en-US" altLang="ja-JP" dirty="0"/>
              <a:t>)</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8" name="テキスト プレースホルダー 4">
            <a:extLst>
              <a:ext uri="{FF2B5EF4-FFF2-40B4-BE49-F238E27FC236}">
                <a16:creationId xmlns:a16="http://schemas.microsoft.com/office/drawing/2014/main" id="{FD09C57E-F853-0F88-A8A8-F50DE7D0EEB7}"/>
              </a:ext>
            </a:extLst>
          </p:cNvPr>
          <p:cNvSpPr txBox="1">
            <a:spLocks/>
          </p:cNvSpPr>
          <p:nvPr/>
        </p:nvSpPr>
        <p:spPr>
          <a:xfrm>
            <a:off x="143508" y="953449"/>
            <a:ext cx="7812868" cy="331835"/>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kumimoji="1" sz="1800" b="1" kern="1200">
                <a:solidFill>
                  <a:schemeClr val="tx2"/>
                </a:solidFill>
                <a:latin typeface="+mj-ea"/>
                <a:ea typeface="+mj-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kumimoji="1" lang="en-US" altLang="ja-JP" dirty="0"/>
              <a:t>AI</a:t>
            </a:r>
            <a:r>
              <a:rPr kumimoji="1" lang="ja-JP" altLang="en-US" dirty="0"/>
              <a:t>経費パターンマスタ登録</a:t>
            </a:r>
          </a:p>
        </p:txBody>
      </p:sp>
      <p:pic>
        <p:nvPicPr>
          <p:cNvPr id="6" name="図 5">
            <a:extLst>
              <a:ext uri="{FF2B5EF4-FFF2-40B4-BE49-F238E27FC236}">
                <a16:creationId xmlns:a16="http://schemas.microsoft.com/office/drawing/2014/main" id="{4F074BD4-0378-0394-63E6-69355A915635}"/>
              </a:ext>
            </a:extLst>
          </p:cNvPr>
          <p:cNvPicPr>
            <a:picLocks noChangeAspect="1"/>
          </p:cNvPicPr>
          <p:nvPr/>
        </p:nvPicPr>
        <p:blipFill>
          <a:blip r:embed="rId3"/>
          <a:stretch>
            <a:fillRect/>
          </a:stretch>
        </p:blipFill>
        <p:spPr>
          <a:xfrm>
            <a:off x="859525" y="2067694"/>
            <a:ext cx="7424951" cy="2813952"/>
          </a:xfrm>
          <a:prstGeom prst="rect">
            <a:avLst/>
          </a:prstGeom>
        </p:spPr>
      </p:pic>
      <p:sp>
        <p:nvSpPr>
          <p:cNvPr id="7" name="テキスト プレースホルダー 5">
            <a:extLst>
              <a:ext uri="{FF2B5EF4-FFF2-40B4-BE49-F238E27FC236}">
                <a16:creationId xmlns:a16="http://schemas.microsoft.com/office/drawing/2014/main" id="{83D09E0E-A703-F431-91E1-F87A27F56969}"/>
              </a:ext>
            </a:extLst>
          </p:cNvPr>
          <p:cNvSpPr txBox="1">
            <a:spLocks/>
          </p:cNvSpPr>
          <p:nvPr/>
        </p:nvSpPr>
        <p:spPr>
          <a:xfrm>
            <a:off x="359729" y="1268761"/>
            <a:ext cx="8640763" cy="279306"/>
          </a:xfrm>
          <a:prstGeom prst="rect">
            <a:avLst/>
          </a:prstGeom>
        </p:spPr>
        <p:txBody>
          <a:bodyPr/>
          <a:lstStyle>
            <a:lvl1pPr marL="0" indent="0" algn="l" defTabSz="914400" rtl="0" eaLnBrk="1" latinLnBrk="0" hangingPunct="1">
              <a:spcBef>
                <a:spcPct val="20000"/>
              </a:spcBef>
              <a:buFont typeface="Arial" panose="020B0604020202020204" pitchFamily="34" charset="0"/>
              <a:buNone/>
              <a:defRPr kumimoji="1"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en-US" altLang="ja-JP" sz="1400" dirty="0"/>
              <a:t>AI-OCR</a:t>
            </a:r>
            <a:r>
              <a:rPr lang="ja-JP" altLang="en-US" sz="1400" dirty="0"/>
              <a:t>サービスから読み取った結果と照合し、仕入先マスタと紐づけます。</a:t>
            </a:r>
            <a:endParaRPr lang="en-US" altLang="ja-JP" sz="1400" dirty="0"/>
          </a:p>
          <a:p>
            <a:r>
              <a:rPr lang="ja-JP" altLang="en-US" sz="1400" dirty="0"/>
              <a:t>また、伝票明細に利用する科目情報なども設定します。</a:t>
            </a:r>
          </a:p>
        </p:txBody>
      </p:sp>
      <p:sp>
        <p:nvSpPr>
          <p:cNvPr id="8" name="テキスト ボックス 7">
            <a:extLst>
              <a:ext uri="{FF2B5EF4-FFF2-40B4-BE49-F238E27FC236}">
                <a16:creationId xmlns:a16="http://schemas.microsoft.com/office/drawing/2014/main" id="{1B8CB49C-0C03-A471-D8E7-397C9C3DD65B}"/>
              </a:ext>
            </a:extLst>
          </p:cNvPr>
          <p:cNvSpPr txBox="1"/>
          <p:nvPr/>
        </p:nvSpPr>
        <p:spPr>
          <a:xfrm>
            <a:off x="3683367" y="2361937"/>
            <a:ext cx="2954785" cy="307777"/>
          </a:xfrm>
          <a:prstGeom prst="rect">
            <a:avLst/>
          </a:prstGeom>
          <a:noFill/>
        </p:spPr>
        <p:txBody>
          <a:bodyPr wrap="square" rtlCol="0">
            <a:spAutoFit/>
          </a:bodyPr>
          <a:lstStyle/>
          <a:p>
            <a:r>
              <a:rPr kumimoji="1" lang="ja-JP" altLang="en-US" sz="1400" b="1" dirty="0">
                <a:solidFill>
                  <a:srgbClr val="FF0000"/>
                </a:solidFill>
              </a:rPr>
              <a:t>①仕入先</a:t>
            </a:r>
            <a:r>
              <a:rPr kumimoji="1" lang="en-US" altLang="ja-JP" sz="1400" b="1" dirty="0">
                <a:solidFill>
                  <a:srgbClr val="FF0000"/>
                </a:solidFill>
              </a:rPr>
              <a:t>ID</a:t>
            </a:r>
            <a:r>
              <a:rPr kumimoji="1" lang="ja-JP" altLang="en-US" sz="1400" b="1" dirty="0">
                <a:solidFill>
                  <a:srgbClr val="FF0000"/>
                </a:solidFill>
              </a:rPr>
              <a:t>単位でパターン作成</a:t>
            </a:r>
          </a:p>
        </p:txBody>
      </p:sp>
      <p:sp>
        <p:nvSpPr>
          <p:cNvPr id="9" name="テキスト ボックス 8">
            <a:extLst>
              <a:ext uri="{FF2B5EF4-FFF2-40B4-BE49-F238E27FC236}">
                <a16:creationId xmlns:a16="http://schemas.microsoft.com/office/drawing/2014/main" id="{53387F44-D51A-F4D3-A8C4-FFE4E8664BB3}"/>
              </a:ext>
            </a:extLst>
          </p:cNvPr>
          <p:cNvSpPr txBox="1"/>
          <p:nvPr/>
        </p:nvSpPr>
        <p:spPr>
          <a:xfrm>
            <a:off x="5472100" y="3298696"/>
            <a:ext cx="2249929" cy="523220"/>
          </a:xfrm>
          <a:prstGeom prst="rect">
            <a:avLst/>
          </a:prstGeom>
          <a:noFill/>
        </p:spPr>
        <p:txBody>
          <a:bodyPr wrap="square" rtlCol="0">
            <a:spAutoFit/>
          </a:bodyPr>
          <a:lstStyle/>
          <a:p>
            <a:r>
              <a:rPr lang="ja-JP" altLang="en-US" sz="1400" b="1" dirty="0">
                <a:solidFill>
                  <a:srgbClr val="FF0000"/>
                </a:solidFill>
              </a:rPr>
              <a:t>②請求書印字データに</a:t>
            </a:r>
            <a:endParaRPr lang="en-US" altLang="ja-JP" sz="1400" b="1" dirty="0">
              <a:solidFill>
                <a:srgbClr val="FF0000"/>
              </a:solidFill>
            </a:endParaRPr>
          </a:p>
          <a:p>
            <a:r>
              <a:rPr lang="ja-JP" altLang="en-US" sz="1400" b="1" dirty="0">
                <a:solidFill>
                  <a:srgbClr val="FF0000"/>
                </a:solidFill>
              </a:rPr>
              <a:t>　基づきマスタ作成</a:t>
            </a:r>
            <a:endParaRPr kumimoji="1" lang="ja-JP" altLang="en-US" sz="1400" b="1" dirty="0">
              <a:solidFill>
                <a:srgbClr val="FF0000"/>
              </a:solidFill>
            </a:endParaRPr>
          </a:p>
        </p:txBody>
      </p:sp>
      <p:sp>
        <p:nvSpPr>
          <p:cNvPr id="10" name="正方形/長方形 9">
            <a:extLst>
              <a:ext uri="{FF2B5EF4-FFF2-40B4-BE49-F238E27FC236}">
                <a16:creationId xmlns:a16="http://schemas.microsoft.com/office/drawing/2014/main" id="{8BE48F94-EF6C-4099-78BE-D0E3968ECDD1}"/>
              </a:ext>
            </a:extLst>
          </p:cNvPr>
          <p:cNvSpPr/>
          <p:nvPr/>
        </p:nvSpPr>
        <p:spPr>
          <a:xfrm>
            <a:off x="936509" y="2335910"/>
            <a:ext cx="2663383" cy="35983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C9C73417-0FE4-3527-CEC3-94C8BDBFD9F4}"/>
              </a:ext>
            </a:extLst>
          </p:cNvPr>
          <p:cNvSpPr/>
          <p:nvPr/>
        </p:nvSpPr>
        <p:spPr>
          <a:xfrm>
            <a:off x="936508" y="2695743"/>
            <a:ext cx="6583757" cy="110014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14D90958-56ED-B84D-1051-57B3D0D4551B}"/>
              </a:ext>
            </a:extLst>
          </p:cNvPr>
          <p:cNvSpPr/>
          <p:nvPr/>
        </p:nvSpPr>
        <p:spPr>
          <a:xfrm>
            <a:off x="936509" y="3994705"/>
            <a:ext cx="6583756" cy="79208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30729C6F-76A9-8937-21A0-AAD365539698}"/>
              </a:ext>
            </a:extLst>
          </p:cNvPr>
          <p:cNvSpPr txBox="1"/>
          <p:nvPr/>
        </p:nvSpPr>
        <p:spPr>
          <a:xfrm>
            <a:off x="2393856" y="4488723"/>
            <a:ext cx="4572508" cy="307777"/>
          </a:xfrm>
          <a:prstGeom prst="rect">
            <a:avLst/>
          </a:prstGeom>
          <a:noFill/>
        </p:spPr>
        <p:txBody>
          <a:bodyPr wrap="square" rtlCol="0">
            <a:spAutoFit/>
          </a:bodyPr>
          <a:lstStyle/>
          <a:p>
            <a:r>
              <a:rPr lang="ja-JP" altLang="en-US" sz="1400" b="1" dirty="0">
                <a:solidFill>
                  <a:srgbClr val="FF0000"/>
                </a:solidFill>
              </a:rPr>
              <a:t>③伝票の入力項目</a:t>
            </a:r>
            <a:r>
              <a:rPr lang="en-US" altLang="ja-JP" sz="1400" b="1" dirty="0">
                <a:solidFill>
                  <a:srgbClr val="FF0000"/>
                </a:solidFill>
              </a:rPr>
              <a:t>(</a:t>
            </a:r>
            <a:r>
              <a:rPr lang="ja-JP" altLang="en-US" sz="1400" b="1" dirty="0">
                <a:solidFill>
                  <a:srgbClr val="FF0000"/>
                </a:solidFill>
              </a:rPr>
              <a:t>科目、部門など</a:t>
            </a:r>
            <a:r>
              <a:rPr lang="en-US" altLang="ja-JP" sz="1400" b="1" dirty="0">
                <a:solidFill>
                  <a:srgbClr val="FF0000"/>
                </a:solidFill>
              </a:rPr>
              <a:t>)</a:t>
            </a:r>
            <a:r>
              <a:rPr lang="ja-JP" altLang="en-US" sz="1400" b="1" dirty="0">
                <a:solidFill>
                  <a:srgbClr val="FF0000"/>
                </a:solidFill>
              </a:rPr>
              <a:t>を登録</a:t>
            </a:r>
            <a:endParaRPr kumimoji="1" lang="ja-JP" altLang="en-US" sz="1400" b="1" dirty="0">
              <a:solidFill>
                <a:srgbClr val="FF0000"/>
              </a:solidFill>
            </a:endParaRPr>
          </a:p>
        </p:txBody>
      </p:sp>
      <p:sp>
        <p:nvSpPr>
          <p:cNvPr id="5" name="正方形/長方形 4">
            <a:extLst>
              <a:ext uri="{FF2B5EF4-FFF2-40B4-BE49-F238E27FC236}">
                <a16:creationId xmlns:a16="http://schemas.microsoft.com/office/drawing/2014/main" id="{DD07455F-891A-B50F-E8D8-F9E80A390E37}"/>
              </a:ext>
            </a:extLst>
          </p:cNvPr>
          <p:cNvSpPr/>
          <p:nvPr/>
        </p:nvSpPr>
        <p:spPr>
          <a:xfrm>
            <a:off x="1151620" y="2085570"/>
            <a:ext cx="900100" cy="90545"/>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Tree>
    <p:extLst>
      <p:ext uri="{BB962C8B-B14F-4D97-AF65-F5344CB8AC3E}">
        <p14:creationId xmlns:p14="http://schemas.microsoft.com/office/powerpoint/2010/main" val="21104677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19</a:t>
            </a:fld>
            <a:endParaRPr kumimoji="1" lang="ja-JP" altLang="en-US" dirty="0"/>
          </a:p>
        </p:txBody>
      </p:sp>
      <p:sp>
        <p:nvSpPr>
          <p:cNvPr id="3" name="タイトル 2"/>
          <p:cNvSpPr>
            <a:spLocks noGrp="1"/>
          </p:cNvSpPr>
          <p:nvPr>
            <p:ph type="title"/>
          </p:nvPr>
        </p:nvSpPr>
        <p:spPr>
          <a:xfrm>
            <a:off x="288000" y="346628"/>
            <a:ext cx="7200000" cy="360000"/>
          </a:xfrm>
        </p:spPr>
        <p:txBody>
          <a:bodyPr/>
          <a:lstStyle/>
          <a:p>
            <a:r>
              <a:rPr lang="en-US" altLang="ja-JP" dirty="0"/>
              <a:t>AI</a:t>
            </a:r>
            <a:r>
              <a:rPr lang="ja-JP" altLang="en-US" dirty="0"/>
              <a:t>経費パターンマスタ登録</a:t>
            </a:r>
            <a:r>
              <a:rPr lang="en-US" altLang="ja-JP" dirty="0"/>
              <a:t>(</a:t>
            </a:r>
            <a:r>
              <a:rPr lang="ja-JP" altLang="en-US" dirty="0"/>
              <a:t>請求書明細</a:t>
            </a:r>
            <a:r>
              <a:rPr lang="en-US" altLang="ja-JP" dirty="0"/>
              <a:t>)</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8" name="テキスト プレースホルダー 4">
            <a:extLst>
              <a:ext uri="{FF2B5EF4-FFF2-40B4-BE49-F238E27FC236}">
                <a16:creationId xmlns:a16="http://schemas.microsoft.com/office/drawing/2014/main" id="{FD09C57E-F853-0F88-A8A8-F50DE7D0EEB7}"/>
              </a:ext>
            </a:extLst>
          </p:cNvPr>
          <p:cNvSpPr txBox="1">
            <a:spLocks/>
          </p:cNvSpPr>
          <p:nvPr/>
        </p:nvSpPr>
        <p:spPr>
          <a:xfrm>
            <a:off x="143508" y="953449"/>
            <a:ext cx="7812868" cy="331835"/>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kumimoji="1" sz="1800" b="1" kern="1200">
                <a:solidFill>
                  <a:schemeClr val="tx2"/>
                </a:solidFill>
                <a:latin typeface="+mj-ea"/>
                <a:ea typeface="+mj-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kumimoji="1" lang="en-US" altLang="ja-JP" dirty="0"/>
              <a:t>AI</a:t>
            </a:r>
            <a:r>
              <a:rPr kumimoji="1" lang="ja-JP" altLang="en-US" dirty="0"/>
              <a:t>経費パターンマスタ登録</a:t>
            </a:r>
          </a:p>
        </p:txBody>
      </p:sp>
      <p:sp>
        <p:nvSpPr>
          <p:cNvPr id="7" name="テキスト プレースホルダー 5">
            <a:extLst>
              <a:ext uri="{FF2B5EF4-FFF2-40B4-BE49-F238E27FC236}">
                <a16:creationId xmlns:a16="http://schemas.microsoft.com/office/drawing/2014/main" id="{83D09E0E-A703-F431-91E1-F87A27F56969}"/>
              </a:ext>
            </a:extLst>
          </p:cNvPr>
          <p:cNvSpPr txBox="1">
            <a:spLocks/>
          </p:cNvSpPr>
          <p:nvPr/>
        </p:nvSpPr>
        <p:spPr>
          <a:xfrm>
            <a:off x="359729" y="1268761"/>
            <a:ext cx="8640763" cy="279306"/>
          </a:xfrm>
          <a:prstGeom prst="rect">
            <a:avLst/>
          </a:prstGeom>
        </p:spPr>
        <p:txBody>
          <a:bodyPr/>
          <a:lstStyle>
            <a:lvl1pPr marL="0" indent="0" algn="l" defTabSz="914400" rtl="0" eaLnBrk="1" latinLnBrk="0" hangingPunct="1">
              <a:spcBef>
                <a:spcPct val="20000"/>
              </a:spcBef>
              <a:buFont typeface="Arial" panose="020B0604020202020204" pitchFamily="34" charset="0"/>
              <a:buNone/>
              <a:defRPr kumimoji="1"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en-US" altLang="ja-JP" sz="1400" dirty="0"/>
              <a:t>AI-OCR</a:t>
            </a:r>
            <a:r>
              <a:rPr lang="ja-JP" altLang="en-US" sz="1400" dirty="0"/>
              <a:t>サービスから読み取った結果と照合し、仕入先マスタと紐づけます。</a:t>
            </a:r>
            <a:endParaRPr lang="en-US" altLang="ja-JP" sz="1400" dirty="0"/>
          </a:p>
          <a:p>
            <a:r>
              <a:rPr lang="ja-JP" altLang="en-US" sz="1400" dirty="0"/>
              <a:t>また、読み取った結果を使って、どのように伝票明細を作成するか決定します。</a:t>
            </a:r>
            <a:endParaRPr kumimoji="1" lang="ja-JP" altLang="en-US" sz="1400" dirty="0"/>
          </a:p>
        </p:txBody>
      </p:sp>
      <p:pic>
        <p:nvPicPr>
          <p:cNvPr id="5" name="図 4">
            <a:extLst>
              <a:ext uri="{FF2B5EF4-FFF2-40B4-BE49-F238E27FC236}">
                <a16:creationId xmlns:a16="http://schemas.microsoft.com/office/drawing/2014/main" id="{0C3F7AAE-1164-D61F-625E-AD728DEF9245}"/>
              </a:ext>
            </a:extLst>
          </p:cNvPr>
          <p:cNvPicPr>
            <a:picLocks noChangeAspect="1"/>
          </p:cNvPicPr>
          <p:nvPr/>
        </p:nvPicPr>
        <p:blipFill rotWithShape="1">
          <a:blip r:embed="rId3"/>
          <a:srcRect b="27212"/>
          <a:stretch/>
        </p:blipFill>
        <p:spPr>
          <a:xfrm>
            <a:off x="95849" y="1851395"/>
            <a:ext cx="8796151" cy="2945477"/>
          </a:xfrm>
          <a:prstGeom prst="rect">
            <a:avLst/>
          </a:prstGeom>
        </p:spPr>
      </p:pic>
      <p:sp>
        <p:nvSpPr>
          <p:cNvPr id="15" name="テキスト ボックス 14">
            <a:extLst>
              <a:ext uri="{FF2B5EF4-FFF2-40B4-BE49-F238E27FC236}">
                <a16:creationId xmlns:a16="http://schemas.microsoft.com/office/drawing/2014/main" id="{4BCBD7B3-9DEF-D47A-D1E6-346FC185C79E}"/>
              </a:ext>
            </a:extLst>
          </p:cNvPr>
          <p:cNvSpPr txBox="1"/>
          <p:nvPr/>
        </p:nvSpPr>
        <p:spPr>
          <a:xfrm>
            <a:off x="3551590" y="2199358"/>
            <a:ext cx="2954785" cy="307777"/>
          </a:xfrm>
          <a:prstGeom prst="rect">
            <a:avLst/>
          </a:prstGeom>
          <a:noFill/>
        </p:spPr>
        <p:txBody>
          <a:bodyPr wrap="square" rtlCol="0">
            <a:spAutoFit/>
          </a:bodyPr>
          <a:lstStyle/>
          <a:p>
            <a:r>
              <a:rPr kumimoji="1" lang="ja-JP" altLang="en-US" sz="1400" b="1" dirty="0">
                <a:solidFill>
                  <a:srgbClr val="FF0000"/>
                </a:solidFill>
              </a:rPr>
              <a:t>①仕入先</a:t>
            </a:r>
            <a:r>
              <a:rPr kumimoji="1" lang="en-US" altLang="ja-JP" sz="1400" b="1" dirty="0">
                <a:solidFill>
                  <a:srgbClr val="FF0000"/>
                </a:solidFill>
              </a:rPr>
              <a:t>ID</a:t>
            </a:r>
            <a:r>
              <a:rPr kumimoji="1" lang="ja-JP" altLang="en-US" sz="1400" b="1" dirty="0">
                <a:solidFill>
                  <a:srgbClr val="FF0000"/>
                </a:solidFill>
              </a:rPr>
              <a:t>単位でパターン作成</a:t>
            </a:r>
          </a:p>
        </p:txBody>
      </p:sp>
      <p:sp>
        <p:nvSpPr>
          <p:cNvPr id="16" name="テキスト ボックス 15">
            <a:extLst>
              <a:ext uri="{FF2B5EF4-FFF2-40B4-BE49-F238E27FC236}">
                <a16:creationId xmlns:a16="http://schemas.microsoft.com/office/drawing/2014/main" id="{C3F1802A-D027-A1AB-CAC1-E67DCD83BA12}"/>
              </a:ext>
            </a:extLst>
          </p:cNvPr>
          <p:cNvSpPr txBox="1"/>
          <p:nvPr/>
        </p:nvSpPr>
        <p:spPr>
          <a:xfrm>
            <a:off x="6837826" y="2828922"/>
            <a:ext cx="2249929" cy="523220"/>
          </a:xfrm>
          <a:prstGeom prst="rect">
            <a:avLst/>
          </a:prstGeom>
          <a:noFill/>
        </p:spPr>
        <p:txBody>
          <a:bodyPr wrap="square" rtlCol="0">
            <a:spAutoFit/>
          </a:bodyPr>
          <a:lstStyle/>
          <a:p>
            <a:r>
              <a:rPr lang="ja-JP" altLang="en-US" sz="1400" b="1" dirty="0">
                <a:solidFill>
                  <a:srgbClr val="FF0000"/>
                </a:solidFill>
              </a:rPr>
              <a:t>②請求書印字データに</a:t>
            </a:r>
            <a:endParaRPr lang="en-US" altLang="ja-JP" sz="1400" b="1" dirty="0">
              <a:solidFill>
                <a:srgbClr val="FF0000"/>
              </a:solidFill>
            </a:endParaRPr>
          </a:p>
          <a:p>
            <a:r>
              <a:rPr lang="ja-JP" altLang="en-US" sz="1400" b="1" dirty="0">
                <a:solidFill>
                  <a:srgbClr val="FF0000"/>
                </a:solidFill>
              </a:rPr>
              <a:t>　基づきマスタ作成</a:t>
            </a:r>
            <a:endParaRPr kumimoji="1" lang="ja-JP" altLang="en-US" sz="1400" b="1" dirty="0">
              <a:solidFill>
                <a:srgbClr val="FF0000"/>
              </a:solidFill>
            </a:endParaRPr>
          </a:p>
        </p:txBody>
      </p:sp>
      <p:sp>
        <p:nvSpPr>
          <p:cNvPr id="17" name="正方形/長方形 16">
            <a:extLst>
              <a:ext uri="{FF2B5EF4-FFF2-40B4-BE49-F238E27FC236}">
                <a16:creationId xmlns:a16="http://schemas.microsoft.com/office/drawing/2014/main" id="{B61D09F8-A1E4-029F-952D-E163CF33796A}"/>
              </a:ext>
            </a:extLst>
          </p:cNvPr>
          <p:cNvSpPr/>
          <p:nvPr/>
        </p:nvSpPr>
        <p:spPr>
          <a:xfrm>
            <a:off x="174624" y="2189783"/>
            <a:ext cx="3376966" cy="35983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13453E1A-B6F5-7301-DA2C-376E251AC898}"/>
              </a:ext>
            </a:extLst>
          </p:cNvPr>
          <p:cNvSpPr/>
          <p:nvPr/>
        </p:nvSpPr>
        <p:spPr>
          <a:xfrm>
            <a:off x="167214" y="2597964"/>
            <a:ext cx="6660740" cy="134700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EB980A64-4EE7-559F-274D-CACD35105236}"/>
              </a:ext>
            </a:extLst>
          </p:cNvPr>
          <p:cNvSpPr/>
          <p:nvPr/>
        </p:nvSpPr>
        <p:spPr>
          <a:xfrm>
            <a:off x="8121058" y="3515268"/>
            <a:ext cx="762091" cy="17207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B27B8931-E3AC-D852-6E50-E8AFC8ECCFD3}"/>
              </a:ext>
            </a:extLst>
          </p:cNvPr>
          <p:cNvSpPr txBox="1"/>
          <p:nvPr/>
        </p:nvSpPr>
        <p:spPr>
          <a:xfrm>
            <a:off x="7223998" y="3855542"/>
            <a:ext cx="1872208" cy="523220"/>
          </a:xfrm>
          <a:prstGeom prst="rect">
            <a:avLst/>
          </a:prstGeom>
          <a:noFill/>
        </p:spPr>
        <p:txBody>
          <a:bodyPr wrap="square" rtlCol="0">
            <a:spAutoFit/>
          </a:bodyPr>
          <a:lstStyle/>
          <a:p>
            <a:r>
              <a:rPr lang="ja-JP" altLang="en-US" sz="1400" b="1" dirty="0">
                <a:solidFill>
                  <a:srgbClr val="FF0000"/>
                </a:solidFill>
              </a:rPr>
              <a:t>③請求書明細情報の</a:t>
            </a:r>
            <a:endParaRPr lang="en-US" altLang="ja-JP" sz="1400" b="1" dirty="0">
              <a:solidFill>
                <a:srgbClr val="FF0000"/>
              </a:solidFill>
            </a:endParaRPr>
          </a:p>
          <a:p>
            <a:r>
              <a:rPr lang="ja-JP" altLang="en-US" sz="1400" b="1" dirty="0">
                <a:solidFill>
                  <a:srgbClr val="FF0000"/>
                </a:solidFill>
              </a:rPr>
              <a:t>　登録へ</a:t>
            </a:r>
            <a:endParaRPr lang="en-US" altLang="ja-JP" sz="1400" b="1" dirty="0">
              <a:solidFill>
                <a:srgbClr val="FF0000"/>
              </a:solidFill>
            </a:endParaRPr>
          </a:p>
        </p:txBody>
      </p:sp>
      <p:sp>
        <p:nvSpPr>
          <p:cNvPr id="6" name="正方形/長方形 5">
            <a:extLst>
              <a:ext uri="{FF2B5EF4-FFF2-40B4-BE49-F238E27FC236}">
                <a16:creationId xmlns:a16="http://schemas.microsoft.com/office/drawing/2014/main" id="{C5624625-44EE-702F-1FA5-BE095C4B941D}"/>
              </a:ext>
            </a:extLst>
          </p:cNvPr>
          <p:cNvSpPr/>
          <p:nvPr/>
        </p:nvSpPr>
        <p:spPr>
          <a:xfrm>
            <a:off x="3481816" y="3494160"/>
            <a:ext cx="2520280" cy="16419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35AC2CE5-79EF-7532-8EE7-CB3908D1BEB6}"/>
              </a:ext>
            </a:extLst>
          </p:cNvPr>
          <p:cNvSpPr/>
          <p:nvPr/>
        </p:nvSpPr>
        <p:spPr>
          <a:xfrm>
            <a:off x="431540" y="1897403"/>
            <a:ext cx="1044116" cy="74008"/>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Tree>
    <p:extLst>
      <p:ext uri="{BB962C8B-B14F-4D97-AF65-F5344CB8AC3E}">
        <p14:creationId xmlns:p14="http://schemas.microsoft.com/office/powerpoint/2010/main" val="199257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2</a:t>
            </a:fld>
            <a:endParaRPr kumimoji="1" lang="ja-JP" altLang="en-US" dirty="0"/>
          </a:p>
        </p:txBody>
      </p:sp>
      <p:sp>
        <p:nvSpPr>
          <p:cNvPr id="3" name="タイトル 2"/>
          <p:cNvSpPr>
            <a:spLocks noGrp="1"/>
          </p:cNvSpPr>
          <p:nvPr>
            <p:ph type="title"/>
          </p:nvPr>
        </p:nvSpPr>
        <p:spPr>
          <a:xfrm>
            <a:off x="288000" y="339502"/>
            <a:ext cx="7200000" cy="360000"/>
          </a:xfrm>
        </p:spPr>
        <p:txBody>
          <a:bodyPr/>
          <a:lstStyle/>
          <a:p>
            <a:r>
              <a:rPr lang="ja-JP" altLang="en-US" dirty="0"/>
              <a:t>改訂履歴</a:t>
            </a:r>
            <a:endParaRPr kumimoji="1" lang="ja-JP" altLang="en-US" dirty="0"/>
          </a:p>
        </p:txBody>
      </p:sp>
      <p:sp>
        <p:nvSpPr>
          <p:cNvPr id="4" name="フッター プレースホルダー 3">
            <a:extLst>
              <a:ext uri="{FF2B5EF4-FFF2-40B4-BE49-F238E27FC236}">
                <a16:creationId xmlns:a16="http://schemas.microsoft.com/office/drawing/2014/main" id="{5B978E75-C24B-8D75-FEF1-D552CB0C4528}"/>
              </a:ext>
            </a:extLst>
          </p:cNvPr>
          <p:cNvSpPr>
            <a:spLocks noGrp="1"/>
          </p:cNvSpPr>
          <p:nvPr>
            <p:ph type="ftr" sz="quarter" idx="3"/>
          </p:nvPr>
        </p:nvSpPr>
        <p:spPr>
          <a:xfrm>
            <a:off x="252000" y="4932000"/>
            <a:ext cx="2160000" cy="135000"/>
          </a:xfrm>
        </p:spPr>
        <p:txBody>
          <a:bodyPr/>
          <a:lstStyle/>
          <a:p>
            <a:r>
              <a:rPr lang="en-US" altLang="ja-JP" dirty="0"/>
              <a:t>©Canon IT Solutions Inc.  All rights reserved.</a:t>
            </a:r>
            <a:endParaRPr lang="ja-JP" altLang="en-US" dirty="0"/>
          </a:p>
        </p:txBody>
      </p:sp>
      <p:sp>
        <p:nvSpPr>
          <p:cNvPr id="20" name="四角形: 角を丸くする 19">
            <a:extLst>
              <a:ext uri="{FF2B5EF4-FFF2-40B4-BE49-F238E27FC236}">
                <a16:creationId xmlns:a16="http://schemas.microsoft.com/office/drawing/2014/main" id="{076C638B-C55A-EC4E-C650-793391AC8F23}"/>
              </a:ext>
            </a:extLst>
          </p:cNvPr>
          <p:cNvSpPr/>
          <p:nvPr/>
        </p:nvSpPr>
        <p:spPr>
          <a:xfrm>
            <a:off x="8315476" y="4303849"/>
            <a:ext cx="396044" cy="288000"/>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72000" rIns="36000" bIns="36000" rtlCol="0" anchor="ctr"/>
          <a:lstStyle/>
          <a:p>
            <a:pPr algn="r"/>
            <a:r>
              <a:rPr kumimoji="1" lang="en-US" altLang="ja-JP" sz="1400" dirty="0">
                <a:solidFill>
                  <a:schemeClr val="bg1"/>
                </a:solidFill>
              </a:rPr>
              <a:t>P45</a:t>
            </a:r>
            <a:endParaRPr kumimoji="1" lang="ja-JP" altLang="en-US" sz="1400" dirty="0">
              <a:solidFill>
                <a:schemeClr val="bg1"/>
              </a:solidFill>
            </a:endParaRPr>
          </a:p>
        </p:txBody>
      </p:sp>
      <p:graphicFrame>
        <p:nvGraphicFramePr>
          <p:cNvPr id="7" name="表 6">
            <a:extLst>
              <a:ext uri="{FF2B5EF4-FFF2-40B4-BE49-F238E27FC236}">
                <a16:creationId xmlns:a16="http://schemas.microsoft.com/office/drawing/2014/main" id="{B80B7A4F-3A06-E3B7-8646-87848DAAC3B0}"/>
              </a:ext>
            </a:extLst>
          </p:cNvPr>
          <p:cNvGraphicFramePr>
            <a:graphicFrameLocks noGrp="1"/>
          </p:cNvGraphicFramePr>
          <p:nvPr>
            <p:extLst>
              <p:ext uri="{D42A27DB-BD31-4B8C-83A1-F6EECF244321}">
                <p14:modId xmlns:p14="http://schemas.microsoft.com/office/powerpoint/2010/main" val="2731821253"/>
              </p:ext>
            </p:extLst>
          </p:nvPr>
        </p:nvGraphicFramePr>
        <p:xfrm>
          <a:off x="227964" y="1023578"/>
          <a:ext cx="8664035" cy="1201134"/>
        </p:xfrm>
        <a:graphic>
          <a:graphicData uri="http://schemas.openxmlformats.org/drawingml/2006/table">
            <a:tbl>
              <a:tblPr firstRow="1" firstCol="1" bandRow="1">
                <a:tableStyleId>{5C22544A-7EE6-4342-B048-85BDC9FD1C3A}</a:tableStyleId>
              </a:tblPr>
              <a:tblGrid>
                <a:gridCol w="995664">
                  <a:extLst>
                    <a:ext uri="{9D8B030D-6E8A-4147-A177-3AD203B41FA5}">
                      <a16:colId xmlns:a16="http://schemas.microsoft.com/office/drawing/2014/main" val="1997609403"/>
                    </a:ext>
                  </a:extLst>
                </a:gridCol>
                <a:gridCol w="1656184">
                  <a:extLst>
                    <a:ext uri="{9D8B030D-6E8A-4147-A177-3AD203B41FA5}">
                      <a16:colId xmlns:a16="http://schemas.microsoft.com/office/drawing/2014/main" val="3359324084"/>
                    </a:ext>
                  </a:extLst>
                </a:gridCol>
                <a:gridCol w="6012187">
                  <a:extLst>
                    <a:ext uri="{9D8B030D-6E8A-4147-A177-3AD203B41FA5}">
                      <a16:colId xmlns:a16="http://schemas.microsoft.com/office/drawing/2014/main" val="1074887247"/>
                    </a:ext>
                  </a:extLst>
                </a:gridCol>
              </a:tblGrid>
              <a:tr h="362200">
                <a:tc>
                  <a:txBody>
                    <a:bodyPr/>
                    <a:lstStyle/>
                    <a:p>
                      <a:pPr algn="ctr">
                        <a:lnSpc>
                          <a:spcPct val="150000"/>
                        </a:lnSpc>
                        <a:spcAft>
                          <a:spcPts val="0"/>
                        </a:spcAft>
                      </a:pPr>
                      <a:r>
                        <a:rPr lang="ja-JP" altLang="en-US" sz="1200" b="0" kern="100" dirty="0">
                          <a:solidFill>
                            <a:schemeClr val="tx1"/>
                          </a:solidFill>
                          <a:effectLst/>
                          <a:latin typeface="+mn-ea"/>
                          <a:ea typeface="+mn-ea"/>
                          <a:cs typeface="+mn-cs"/>
                        </a:rPr>
                        <a:t>版数</a:t>
                      </a:r>
                      <a:endParaRPr lang="ja-JP" sz="1200" b="0" kern="100" dirty="0">
                        <a:solidFill>
                          <a:schemeClr val="tx1"/>
                        </a:solidFill>
                        <a:effectLst/>
                        <a:latin typeface="+mn-ea"/>
                        <a:ea typeface="+mn-ea"/>
                        <a:cs typeface="Times New Roman" panose="02020603050405020304" pitchFamily="18" charset="0"/>
                      </a:endParaRPr>
                    </a:p>
                  </a:txBody>
                  <a:tcPr marL="68580" marR="68580" marT="72000" marB="72000" anchor="ctr">
                    <a:lnL w="12700"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ct val="150000"/>
                        </a:lnSpc>
                        <a:spcAft>
                          <a:spcPts val="0"/>
                        </a:spcAft>
                      </a:pPr>
                      <a:r>
                        <a:rPr lang="ja-JP" altLang="en-US" sz="1200" b="0" kern="100" dirty="0">
                          <a:solidFill>
                            <a:schemeClr val="tx1"/>
                          </a:solidFill>
                          <a:effectLst/>
                          <a:latin typeface="+mn-ea"/>
                          <a:ea typeface="+mn-ea"/>
                        </a:rPr>
                        <a:t>発行日</a:t>
                      </a:r>
                      <a:endParaRPr lang="ja-JP" sz="1200" b="0" kern="100" dirty="0">
                        <a:solidFill>
                          <a:schemeClr val="tx1"/>
                        </a:solidFill>
                        <a:effectLst/>
                        <a:latin typeface="+mn-ea"/>
                        <a:ea typeface="+mn-ea"/>
                        <a:cs typeface="Times New Roman" panose="02020603050405020304" pitchFamily="18" charset="0"/>
                      </a:endParaRPr>
                    </a:p>
                  </a:txBody>
                  <a:tcPr marL="68580" marR="68580" marT="72000"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ct val="150000"/>
                        </a:lnSpc>
                        <a:spcAft>
                          <a:spcPts val="0"/>
                        </a:spcAft>
                      </a:pPr>
                      <a:r>
                        <a:rPr lang="ja-JP" altLang="en-US" sz="1200" b="0" kern="100" dirty="0">
                          <a:solidFill>
                            <a:schemeClr val="tx1"/>
                          </a:solidFill>
                          <a:effectLst/>
                          <a:latin typeface="+mn-ea"/>
                          <a:ea typeface="+mn-ea"/>
                          <a:cs typeface="Times New Roman" panose="02020603050405020304" pitchFamily="18" charset="0"/>
                        </a:rPr>
                        <a:t>改訂履歴</a:t>
                      </a:r>
                      <a:endParaRPr lang="ja-JP" sz="1200" b="0" kern="100" dirty="0">
                        <a:solidFill>
                          <a:schemeClr val="tx1"/>
                        </a:solidFill>
                        <a:effectLst/>
                        <a:latin typeface="+mn-ea"/>
                        <a:ea typeface="+mn-ea"/>
                        <a:cs typeface="Times New Roman" panose="02020603050405020304" pitchFamily="18" charset="0"/>
                      </a:endParaRPr>
                    </a:p>
                  </a:txBody>
                  <a:tcPr marL="68580" marR="68580" marT="72000" marB="7200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096141644"/>
                  </a:ext>
                </a:extLst>
              </a:tr>
              <a:tr h="402837">
                <a:tc>
                  <a:txBody>
                    <a:bodyPr/>
                    <a:lstStyle/>
                    <a:p>
                      <a:pPr algn="ctr">
                        <a:lnSpc>
                          <a:spcPct val="150000"/>
                        </a:lnSpc>
                        <a:spcAft>
                          <a:spcPts val="0"/>
                        </a:spcAft>
                      </a:pPr>
                      <a:r>
                        <a:rPr lang="ja-JP" altLang="en-US" sz="1200" b="0" kern="100" dirty="0">
                          <a:solidFill>
                            <a:schemeClr val="tx1"/>
                          </a:solidFill>
                          <a:effectLst/>
                          <a:latin typeface="+mn-ea"/>
                          <a:ea typeface="+mn-ea"/>
                        </a:rPr>
                        <a:t>第</a:t>
                      </a:r>
                      <a:r>
                        <a:rPr lang="en-US" altLang="ja-JP" sz="1200" b="0" kern="100" dirty="0">
                          <a:solidFill>
                            <a:schemeClr val="tx1"/>
                          </a:solidFill>
                          <a:effectLst/>
                          <a:latin typeface="+mn-ea"/>
                          <a:ea typeface="+mn-ea"/>
                        </a:rPr>
                        <a:t>1</a:t>
                      </a:r>
                      <a:r>
                        <a:rPr lang="ja-JP" altLang="en-US" sz="1200" b="0" kern="100" dirty="0">
                          <a:solidFill>
                            <a:schemeClr val="tx1"/>
                          </a:solidFill>
                          <a:effectLst/>
                          <a:latin typeface="+mn-ea"/>
                          <a:ea typeface="+mn-ea"/>
                        </a:rPr>
                        <a:t>版</a:t>
                      </a:r>
                      <a:endParaRPr lang="en-US" altLang="ja-JP" sz="1200" b="0" kern="100" dirty="0">
                        <a:solidFill>
                          <a:schemeClr val="tx1"/>
                        </a:solidFill>
                        <a:effectLst/>
                        <a:latin typeface="+mn-ea"/>
                        <a:ea typeface="+mn-ea"/>
                      </a:endParaRPr>
                    </a:p>
                  </a:txBody>
                  <a:tcPr marL="68580" marR="68580" marT="72000" marB="72000" anchor="ctr">
                    <a:lnL w="12700"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50000"/>
                        </a:lnSpc>
                        <a:spcAft>
                          <a:spcPts val="0"/>
                        </a:spcAft>
                      </a:pPr>
                      <a:r>
                        <a:rPr lang="en-US" altLang="ja-JP" sz="1200" kern="100" dirty="0">
                          <a:solidFill>
                            <a:schemeClr val="tx1"/>
                          </a:solidFill>
                          <a:effectLst/>
                          <a:latin typeface="+mn-ea"/>
                          <a:ea typeface="+mn-ea"/>
                          <a:cs typeface="Times New Roman" panose="02020603050405020304" pitchFamily="18" charset="0"/>
                        </a:rPr>
                        <a:t>2025/10/8</a:t>
                      </a:r>
                    </a:p>
                  </a:txBody>
                  <a:tcPr marL="68580" marR="68580" marT="72000"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just">
                        <a:lnSpc>
                          <a:spcPct val="150000"/>
                        </a:lnSpc>
                        <a:spcAft>
                          <a:spcPts val="0"/>
                        </a:spcAft>
                      </a:pPr>
                      <a:r>
                        <a:rPr lang="ja-JP" altLang="en-US" sz="1200" kern="100" dirty="0">
                          <a:solidFill>
                            <a:schemeClr val="tx1"/>
                          </a:solidFill>
                          <a:effectLst/>
                          <a:latin typeface="+mn-ea"/>
                          <a:ea typeface="+mn-ea"/>
                          <a:cs typeface="Times New Roman" panose="02020603050405020304" pitchFamily="18" charset="0"/>
                        </a:rPr>
                        <a:t>初版発行</a:t>
                      </a:r>
                      <a:endParaRPr lang="en-US" altLang="ja-JP" sz="1200" kern="100" dirty="0">
                        <a:solidFill>
                          <a:schemeClr val="tx1"/>
                        </a:solidFill>
                        <a:effectLst/>
                        <a:latin typeface="+mn-ea"/>
                        <a:ea typeface="+mn-ea"/>
                        <a:cs typeface="Times New Roman" panose="02020603050405020304" pitchFamily="18" charset="0"/>
                      </a:endParaRPr>
                    </a:p>
                  </a:txBody>
                  <a:tcPr marL="68580" marR="68580" marT="72000" marB="7200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54376286"/>
                  </a:ext>
                </a:extLst>
              </a:tr>
              <a:tr h="402837">
                <a:tc>
                  <a:txBody>
                    <a:bodyPr/>
                    <a:lstStyle/>
                    <a:p>
                      <a:pPr algn="ctr">
                        <a:lnSpc>
                          <a:spcPct val="150000"/>
                        </a:lnSpc>
                        <a:spcAft>
                          <a:spcPts val="0"/>
                        </a:spcAft>
                      </a:pPr>
                      <a:r>
                        <a:rPr lang="ja-JP" altLang="en-US" sz="1200" b="0" kern="100" dirty="0">
                          <a:solidFill>
                            <a:schemeClr val="tx1"/>
                          </a:solidFill>
                          <a:effectLst/>
                          <a:latin typeface="+mn-ea"/>
                          <a:ea typeface="+mn-ea"/>
                          <a:cs typeface="Times New Roman" panose="02020603050405020304" pitchFamily="18" charset="0"/>
                        </a:rPr>
                        <a:t>第</a:t>
                      </a:r>
                      <a:r>
                        <a:rPr lang="en-US" altLang="ja-JP" sz="1200" b="0" kern="100" dirty="0">
                          <a:solidFill>
                            <a:schemeClr val="tx1"/>
                          </a:solidFill>
                          <a:effectLst/>
                          <a:latin typeface="+mn-ea"/>
                          <a:ea typeface="+mn-ea"/>
                          <a:cs typeface="Times New Roman" panose="02020603050405020304" pitchFamily="18" charset="0"/>
                        </a:rPr>
                        <a:t>1.1</a:t>
                      </a:r>
                      <a:r>
                        <a:rPr lang="ja-JP" altLang="en-US" sz="1200" b="0" kern="100" dirty="0">
                          <a:solidFill>
                            <a:schemeClr val="tx1"/>
                          </a:solidFill>
                          <a:effectLst/>
                          <a:latin typeface="+mn-ea"/>
                          <a:ea typeface="+mn-ea"/>
                          <a:cs typeface="Times New Roman" panose="02020603050405020304" pitchFamily="18" charset="0"/>
                        </a:rPr>
                        <a:t>版</a:t>
                      </a:r>
                      <a:endParaRPr lang="ja-JP" sz="1200" b="0" kern="100" dirty="0">
                        <a:solidFill>
                          <a:schemeClr val="tx1"/>
                        </a:solidFill>
                        <a:effectLst/>
                        <a:latin typeface="+mn-ea"/>
                        <a:ea typeface="+mn-ea"/>
                        <a:cs typeface="Times New Roman" panose="02020603050405020304" pitchFamily="18" charset="0"/>
                      </a:endParaRPr>
                    </a:p>
                  </a:txBody>
                  <a:tcPr marL="68580" marR="68580" marT="72000" marB="72000" anchor="ctr">
                    <a:lnL w="12700"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50000"/>
                        </a:lnSpc>
                        <a:spcAft>
                          <a:spcPts val="0"/>
                        </a:spcAft>
                      </a:pPr>
                      <a:r>
                        <a:rPr lang="en-US" altLang="ja-JP" sz="1200" kern="100" dirty="0">
                          <a:solidFill>
                            <a:schemeClr val="tx1"/>
                          </a:solidFill>
                          <a:effectLst/>
                          <a:latin typeface="+mn-ea"/>
                          <a:ea typeface="+mn-ea"/>
                          <a:cs typeface="Times New Roman" panose="02020603050405020304" pitchFamily="18" charset="0"/>
                        </a:rPr>
                        <a:t>2025/10/31</a:t>
                      </a:r>
                      <a:endParaRPr lang="ja-JP" sz="1200" kern="100" dirty="0">
                        <a:solidFill>
                          <a:schemeClr val="tx1"/>
                        </a:solidFill>
                        <a:effectLst/>
                        <a:latin typeface="+mn-ea"/>
                        <a:ea typeface="+mn-ea"/>
                        <a:cs typeface="Times New Roman" panose="02020603050405020304" pitchFamily="18" charset="0"/>
                      </a:endParaRPr>
                    </a:p>
                  </a:txBody>
                  <a:tcPr marL="68580" marR="68580" marT="72000"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just">
                        <a:lnSpc>
                          <a:spcPct val="150000"/>
                        </a:lnSpc>
                        <a:spcAft>
                          <a:spcPts val="0"/>
                        </a:spcAft>
                      </a:pPr>
                      <a:r>
                        <a:rPr lang="en-US" altLang="ja-JP" sz="1200" kern="100" dirty="0">
                          <a:solidFill>
                            <a:schemeClr val="tx1"/>
                          </a:solidFill>
                          <a:effectLst/>
                          <a:latin typeface="+mn-ea"/>
                          <a:ea typeface="+mn-ea"/>
                          <a:cs typeface="Times New Roman" panose="02020603050405020304" pitchFamily="18" charset="0"/>
                        </a:rPr>
                        <a:t>P22</a:t>
                      </a:r>
                      <a:r>
                        <a:rPr lang="ja-JP" altLang="en-US" sz="1200" kern="100" dirty="0">
                          <a:solidFill>
                            <a:schemeClr val="tx1"/>
                          </a:solidFill>
                          <a:effectLst/>
                          <a:latin typeface="+mn-ea"/>
                          <a:ea typeface="+mn-ea"/>
                          <a:cs typeface="Times New Roman" panose="02020603050405020304" pitchFamily="18" charset="0"/>
                        </a:rPr>
                        <a:t>、</a:t>
                      </a:r>
                      <a:r>
                        <a:rPr lang="en-US" altLang="ja-JP" sz="1200" kern="100" dirty="0">
                          <a:solidFill>
                            <a:schemeClr val="tx1"/>
                          </a:solidFill>
                          <a:effectLst/>
                          <a:latin typeface="+mn-ea"/>
                          <a:ea typeface="+mn-ea"/>
                          <a:cs typeface="Times New Roman" panose="02020603050405020304" pitchFamily="18" charset="0"/>
                        </a:rPr>
                        <a:t>P23</a:t>
                      </a:r>
                      <a:r>
                        <a:rPr lang="ja-JP" altLang="en-US" sz="1200" kern="100" dirty="0">
                          <a:solidFill>
                            <a:schemeClr val="tx1"/>
                          </a:solidFill>
                          <a:effectLst/>
                          <a:latin typeface="+mn-ea"/>
                          <a:ea typeface="+mn-ea"/>
                          <a:cs typeface="Times New Roman" panose="02020603050405020304" pitchFamily="18" charset="0"/>
                        </a:rPr>
                        <a:t>の</a:t>
                      </a:r>
                      <a:r>
                        <a:rPr lang="en-US" altLang="ja-JP" sz="1200" kern="100" dirty="0">
                          <a:solidFill>
                            <a:schemeClr val="tx1"/>
                          </a:solidFill>
                          <a:effectLst/>
                          <a:latin typeface="+mn-ea"/>
                          <a:ea typeface="+mn-ea"/>
                          <a:cs typeface="Times New Roman" panose="02020603050405020304" pitchFamily="18" charset="0"/>
                        </a:rPr>
                        <a:t>AI</a:t>
                      </a:r>
                      <a:r>
                        <a:rPr lang="ja-JP" altLang="en-US" sz="1200" kern="100" dirty="0">
                          <a:solidFill>
                            <a:schemeClr val="tx1"/>
                          </a:solidFill>
                          <a:effectLst/>
                          <a:latin typeface="+mn-ea"/>
                          <a:ea typeface="+mn-ea"/>
                          <a:cs typeface="Times New Roman" panose="02020603050405020304" pitchFamily="18" charset="0"/>
                        </a:rPr>
                        <a:t>経費パターンマスタに関する記述、図を変更</a:t>
                      </a:r>
                      <a:endParaRPr lang="ja-JP" sz="1200" kern="100" dirty="0">
                        <a:solidFill>
                          <a:schemeClr val="tx1"/>
                        </a:solidFill>
                        <a:effectLst/>
                        <a:latin typeface="+mn-ea"/>
                        <a:ea typeface="+mn-ea"/>
                        <a:cs typeface="Times New Roman" panose="02020603050405020304" pitchFamily="18" charset="0"/>
                      </a:endParaRPr>
                    </a:p>
                  </a:txBody>
                  <a:tcPr marL="68580" marR="68580" marT="72000" marB="7200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59906703"/>
                  </a:ext>
                </a:extLst>
              </a:tr>
            </a:tbl>
          </a:graphicData>
        </a:graphic>
      </p:graphicFrame>
    </p:spTree>
    <p:extLst>
      <p:ext uri="{BB962C8B-B14F-4D97-AF65-F5344CB8AC3E}">
        <p14:creationId xmlns:p14="http://schemas.microsoft.com/office/powerpoint/2010/main" val="40799150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20</a:t>
            </a:fld>
            <a:endParaRPr kumimoji="1" lang="ja-JP" altLang="en-US" dirty="0"/>
          </a:p>
        </p:txBody>
      </p:sp>
      <p:sp>
        <p:nvSpPr>
          <p:cNvPr id="3" name="タイトル 2"/>
          <p:cNvSpPr>
            <a:spLocks noGrp="1"/>
          </p:cNvSpPr>
          <p:nvPr>
            <p:ph type="title"/>
          </p:nvPr>
        </p:nvSpPr>
        <p:spPr>
          <a:xfrm>
            <a:off x="288000" y="346628"/>
            <a:ext cx="7200000" cy="360000"/>
          </a:xfrm>
        </p:spPr>
        <p:txBody>
          <a:bodyPr/>
          <a:lstStyle/>
          <a:p>
            <a:r>
              <a:rPr lang="en-US" altLang="ja-JP" dirty="0"/>
              <a:t>AI</a:t>
            </a:r>
            <a:r>
              <a:rPr lang="ja-JP" altLang="en-US" dirty="0"/>
              <a:t>経費パターンマスタ登録</a:t>
            </a:r>
            <a:r>
              <a:rPr lang="en-US" altLang="ja-JP" dirty="0"/>
              <a:t>(</a:t>
            </a:r>
            <a:r>
              <a:rPr lang="ja-JP" altLang="en-US" dirty="0"/>
              <a:t>請求書明細</a:t>
            </a:r>
            <a:r>
              <a:rPr lang="en-US" altLang="ja-JP" dirty="0"/>
              <a:t>)</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8" name="テキスト プレースホルダー 4">
            <a:extLst>
              <a:ext uri="{FF2B5EF4-FFF2-40B4-BE49-F238E27FC236}">
                <a16:creationId xmlns:a16="http://schemas.microsoft.com/office/drawing/2014/main" id="{FD09C57E-F853-0F88-A8A8-F50DE7D0EEB7}"/>
              </a:ext>
            </a:extLst>
          </p:cNvPr>
          <p:cNvSpPr txBox="1">
            <a:spLocks/>
          </p:cNvSpPr>
          <p:nvPr/>
        </p:nvSpPr>
        <p:spPr>
          <a:xfrm>
            <a:off x="143508" y="953449"/>
            <a:ext cx="7812868" cy="331835"/>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kumimoji="1" sz="1800" b="1" kern="1200">
                <a:solidFill>
                  <a:schemeClr val="tx2"/>
                </a:solidFill>
                <a:latin typeface="+mj-ea"/>
                <a:ea typeface="+mj-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kumimoji="1" lang="en-US" altLang="ja-JP" dirty="0"/>
              <a:t>AI</a:t>
            </a:r>
            <a:r>
              <a:rPr kumimoji="1" lang="ja-JP" altLang="en-US" dirty="0"/>
              <a:t>経費パターンマスタ登録</a:t>
            </a:r>
          </a:p>
        </p:txBody>
      </p:sp>
      <p:sp>
        <p:nvSpPr>
          <p:cNvPr id="7" name="テキスト プレースホルダー 5">
            <a:extLst>
              <a:ext uri="{FF2B5EF4-FFF2-40B4-BE49-F238E27FC236}">
                <a16:creationId xmlns:a16="http://schemas.microsoft.com/office/drawing/2014/main" id="{83D09E0E-A703-F431-91E1-F87A27F56969}"/>
              </a:ext>
            </a:extLst>
          </p:cNvPr>
          <p:cNvSpPr txBox="1">
            <a:spLocks/>
          </p:cNvSpPr>
          <p:nvPr/>
        </p:nvSpPr>
        <p:spPr>
          <a:xfrm>
            <a:off x="359729" y="1268761"/>
            <a:ext cx="8640763" cy="279306"/>
          </a:xfrm>
          <a:prstGeom prst="rect">
            <a:avLst/>
          </a:prstGeom>
        </p:spPr>
        <p:txBody>
          <a:bodyPr/>
          <a:lstStyle>
            <a:lvl1pPr marL="0" indent="0" algn="l" defTabSz="914400" rtl="0" eaLnBrk="1" latinLnBrk="0" hangingPunct="1">
              <a:spcBef>
                <a:spcPct val="20000"/>
              </a:spcBef>
              <a:buFont typeface="Arial" panose="020B0604020202020204" pitchFamily="34" charset="0"/>
              <a:buNone/>
              <a:defRPr kumimoji="1"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kumimoji="1" lang="ja-JP" altLang="en-US" sz="1400" dirty="0"/>
              <a:t>請求書</a:t>
            </a:r>
            <a:r>
              <a:rPr kumimoji="1" lang="en-US" altLang="ja-JP" sz="1400" dirty="0"/>
              <a:t>PDF</a:t>
            </a:r>
            <a:r>
              <a:rPr kumimoji="1" lang="ja-JP" altLang="en-US" sz="1400" dirty="0"/>
              <a:t>から読み取った項目と情報のうち、どの項目をキー項目とするか決定し、</a:t>
            </a:r>
            <a:endParaRPr kumimoji="1" lang="en-US" altLang="ja-JP" sz="1400" dirty="0"/>
          </a:p>
          <a:p>
            <a:r>
              <a:rPr lang="ja-JP" altLang="en-US" sz="1400" dirty="0"/>
              <a:t>キー項目ごとに伝票明細を作成するための科目、部門などの情報を設定します。</a:t>
            </a:r>
            <a:endParaRPr kumimoji="1" lang="ja-JP" altLang="en-US" sz="1400" dirty="0"/>
          </a:p>
        </p:txBody>
      </p:sp>
      <p:pic>
        <p:nvPicPr>
          <p:cNvPr id="6" name="図 5">
            <a:extLst>
              <a:ext uri="{FF2B5EF4-FFF2-40B4-BE49-F238E27FC236}">
                <a16:creationId xmlns:a16="http://schemas.microsoft.com/office/drawing/2014/main" id="{181DD08B-1317-73BC-B338-5EBC4F5369AD}"/>
              </a:ext>
            </a:extLst>
          </p:cNvPr>
          <p:cNvPicPr>
            <a:picLocks noChangeAspect="1"/>
          </p:cNvPicPr>
          <p:nvPr/>
        </p:nvPicPr>
        <p:blipFill>
          <a:blip r:embed="rId3"/>
          <a:stretch>
            <a:fillRect/>
          </a:stretch>
        </p:blipFill>
        <p:spPr>
          <a:xfrm>
            <a:off x="665566" y="1863379"/>
            <a:ext cx="7812868" cy="3084997"/>
          </a:xfrm>
          <a:prstGeom prst="rect">
            <a:avLst/>
          </a:prstGeom>
        </p:spPr>
      </p:pic>
      <p:sp>
        <p:nvSpPr>
          <p:cNvPr id="8" name="テキスト ボックス 7">
            <a:extLst>
              <a:ext uri="{FF2B5EF4-FFF2-40B4-BE49-F238E27FC236}">
                <a16:creationId xmlns:a16="http://schemas.microsoft.com/office/drawing/2014/main" id="{B8B75DB0-8B87-D179-FE0F-C6803BC81BC1}"/>
              </a:ext>
            </a:extLst>
          </p:cNvPr>
          <p:cNvSpPr txBox="1"/>
          <p:nvPr/>
        </p:nvSpPr>
        <p:spPr>
          <a:xfrm>
            <a:off x="3165387" y="2247714"/>
            <a:ext cx="2954785" cy="307777"/>
          </a:xfrm>
          <a:prstGeom prst="rect">
            <a:avLst/>
          </a:prstGeom>
          <a:noFill/>
        </p:spPr>
        <p:txBody>
          <a:bodyPr wrap="square" rtlCol="0">
            <a:spAutoFit/>
          </a:bodyPr>
          <a:lstStyle/>
          <a:p>
            <a:r>
              <a:rPr kumimoji="1" lang="ja-JP" altLang="en-US" sz="1400" b="1" dirty="0">
                <a:solidFill>
                  <a:srgbClr val="FF0000"/>
                </a:solidFill>
              </a:rPr>
              <a:t>①請求書</a:t>
            </a:r>
            <a:r>
              <a:rPr kumimoji="1" lang="en-US" altLang="ja-JP" sz="1400" b="1" dirty="0">
                <a:solidFill>
                  <a:srgbClr val="FF0000"/>
                </a:solidFill>
              </a:rPr>
              <a:t>PDF</a:t>
            </a:r>
            <a:r>
              <a:rPr lang="ja-JP" altLang="en-US" sz="1400" b="1" dirty="0">
                <a:solidFill>
                  <a:srgbClr val="FF0000"/>
                </a:solidFill>
              </a:rPr>
              <a:t>選択</a:t>
            </a:r>
            <a:endParaRPr kumimoji="1" lang="ja-JP" altLang="en-US" sz="1400" b="1" dirty="0">
              <a:solidFill>
                <a:srgbClr val="FF0000"/>
              </a:solidFill>
            </a:endParaRPr>
          </a:p>
        </p:txBody>
      </p:sp>
      <p:sp>
        <p:nvSpPr>
          <p:cNvPr id="9" name="テキスト ボックス 8">
            <a:extLst>
              <a:ext uri="{FF2B5EF4-FFF2-40B4-BE49-F238E27FC236}">
                <a16:creationId xmlns:a16="http://schemas.microsoft.com/office/drawing/2014/main" id="{22FF6404-FE85-E13E-CBC7-86DBB32DB9C5}"/>
              </a:ext>
            </a:extLst>
          </p:cNvPr>
          <p:cNvSpPr txBox="1"/>
          <p:nvPr/>
        </p:nvSpPr>
        <p:spPr>
          <a:xfrm>
            <a:off x="2504321" y="2985269"/>
            <a:ext cx="4968552" cy="523220"/>
          </a:xfrm>
          <a:prstGeom prst="rect">
            <a:avLst/>
          </a:prstGeom>
          <a:noFill/>
        </p:spPr>
        <p:txBody>
          <a:bodyPr wrap="square" rtlCol="0">
            <a:spAutoFit/>
          </a:bodyPr>
          <a:lstStyle/>
          <a:p>
            <a:r>
              <a:rPr lang="ja-JP" altLang="en-US" sz="1400" b="1" dirty="0">
                <a:solidFill>
                  <a:srgbClr val="FF0000"/>
                </a:solidFill>
              </a:rPr>
              <a:t>②解析で読み取ることができた項目と情報を表示</a:t>
            </a:r>
            <a:endParaRPr lang="en-US" altLang="ja-JP" sz="1400" b="1" dirty="0">
              <a:solidFill>
                <a:srgbClr val="FF0000"/>
              </a:solidFill>
            </a:endParaRPr>
          </a:p>
          <a:p>
            <a:r>
              <a:rPr kumimoji="1" lang="ja-JP" altLang="en-US" sz="1400" b="1" dirty="0">
                <a:solidFill>
                  <a:srgbClr val="FF0000"/>
                </a:solidFill>
              </a:rPr>
              <a:t>　</a:t>
            </a:r>
            <a:r>
              <a:rPr kumimoji="1" lang="en-US" altLang="ja-JP" sz="1400" b="1" dirty="0">
                <a:solidFill>
                  <a:srgbClr val="FF0000"/>
                </a:solidFill>
              </a:rPr>
              <a:t>(</a:t>
            </a:r>
            <a:r>
              <a:rPr kumimoji="1" lang="ja-JP" altLang="en-US" sz="1400" b="1" dirty="0">
                <a:solidFill>
                  <a:srgbClr val="FF0000"/>
                </a:solidFill>
              </a:rPr>
              <a:t>請求書</a:t>
            </a:r>
            <a:r>
              <a:rPr kumimoji="1" lang="en-US" altLang="ja-JP" sz="1400" b="1" dirty="0">
                <a:solidFill>
                  <a:srgbClr val="FF0000"/>
                </a:solidFill>
              </a:rPr>
              <a:t>PDF</a:t>
            </a:r>
            <a:r>
              <a:rPr kumimoji="1" lang="ja-JP" altLang="en-US" sz="1400" b="1" dirty="0">
                <a:solidFill>
                  <a:srgbClr val="FF0000"/>
                </a:solidFill>
              </a:rPr>
              <a:t>により可変</a:t>
            </a:r>
            <a:r>
              <a:rPr kumimoji="1" lang="en-US" altLang="ja-JP" sz="1400" b="1" dirty="0">
                <a:solidFill>
                  <a:srgbClr val="FF0000"/>
                </a:solidFill>
              </a:rPr>
              <a:t>)</a:t>
            </a:r>
            <a:endParaRPr kumimoji="1" lang="ja-JP" altLang="en-US" sz="1400" b="1" dirty="0">
              <a:solidFill>
                <a:srgbClr val="FF0000"/>
              </a:solidFill>
            </a:endParaRPr>
          </a:p>
        </p:txBody>
      </p:sp>
      <p:sp>
        <p:nvSpPr>
          <p:cNvPr id="10" name="正方形/長方形 9">
            <a:extLst>
              <a:ext uri="{FF2B5EF4-FFF2-40B4-BE49-F238E27FC236}">
                <a16:creationId xmlns:a16="http://schemas.microsoft.com/office/drawing/2014/main" id="{F9E4E6ED-6CDC-F114-88BC-8139BD926413}"/>
              </a:ext>
            </a:extLst>
          </p:cNvPr>
          <p:cNvSpPr/>
          <p:nvPr/>
        </p:nvSpPr>
        <p:spPr>
          <a:xfrm>
            <a:off x="1007604" y="2183163"/>
            <a:ext cx="2171802" cy="33915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2A347C1C-0B7E-81DE-09F7-140DB880304E}"/>
              </a:ext>
            </a:extLst>
          </p:cNvPr>
          <p:cNvSpPr/>
          <p:nvPr/>
        </p:nvSpPr>
        <p:spPr>
          <a:xfrm>
            <a:off x="1007603" y="2571750"/>
            <a:ext cx="6768753" cy="112322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C1C2B3B8-B32F-2087-91C6-00A7600F4767}"/>
              </a:ext>
            </a:extLst>
          </p:cNvPr>
          <p:cNvSpPr txBox="1"/>
          <p:nvPr/>
        </p:nvSpPr>
        <p:spPr>
          <a:xfrm>
            <a:off x="1403647" y="4561582"/>
            <a:ext cx="5976663" cy="307777"/>
          </a:xfrm>
          <a:prstGeom prst="rect">
            <a:avLst/>
          </a:prstGeom>
          <a:noFill/>
        </p:spPr>
        <p:txBody>
          <a:bodyPr wrap="square" rtlCol="0">
            <a:spAutoFit/>
          </a:bodyPr>
          <a:lstStyle/>
          <a:p>
            <a:r>
              <a:rPr lang="ja-JP" altLang="en-US" sz="1400" b="1" dirty="0">
                <a:solidFill>
                  <a:srgbClr val="FF0000"/>
                </a:solidFill>
              </a:rPr>
              <a:t>③上記②の項目をキー項目に指定し、科目や部門などの明細情報を設定</a:t>
            </a:r>
            <a:endParaRPr kumimoji="1" lang="ja-JP" altLang="en-US" sz="1400" b="1" dirty="0">
              <a:solidFill>
                <a:srgbClr val="FF0000"/>
              </a:solidFill>
            </a:endParaRPr>
          </a:p>
        </p:txBody>
      </p:sp>
      <p:sp>
        <p:nvSpPr>
          <p:cNvPr id="14" name="正方形/長方形 13">
            <a:extLst>
              <a:ext uri="{FF2B5EF4-FFF2-40B4-BE49-F238E27FC236}">
                <a16:creationId xmlns:a16="http://schemas.microsoft.com/office/drawing/2014/main" id="{FC53532B-1D13-43E3-71CC-3B461F23B5D3}"/>
              </a:ext>
            </a:extLst>
          </p:cNvPr>
          <p:cNvSpPr/>
          <p:nvPr/>
        </p:nvSpPr>
        <p:spPr>
          <a:xfrm>
            <a:off x="1007603" y="3746137"/>
            <a:ext cx="6768753" cy="112322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6538C7CE-6D81-AC91-9922-092C2DD38474}"/>
              </a:ext>
            </a:extLst>
          </p:cNvPr>
          <p:cNvSpPr/>
          <p:nvPr/>
        </p:nvSpPr>
        <p:spPr>
          <a:xfrm>
            <a:off x="954699" y="1874469"/>
            <a:ext cx="953005" cy="119186"/>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Tree>
    <p:extLst>
      <p:ext uri="{BB962C8B-B14F-4D97-AF65-F5344CB8AC3E}">
        <p14:creationId xmlns:p14="http://schemas.microsoft.com/office/powerpoint/2010/main" val="31202801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a:extLst>
              <a:ext uri="{FF2B5EF4-FFF2-40B4-BE49-F238E27FC236}">
                <a16:creationId xmlns:a16="http://schemas.microsoft.com/office/drawing/2014/main" id="{8BA38E07-F273-D54C-DE5B-48B900B0AD29}"/>
              </a:ext>
            </a:extLst>
          </p:cNvPr>
          <p:cNvPicPr>
            <a:picLocks noChangeAspect="1"/>
          </p:cNvPicPr>
          <p:nvPr/>
        </p:nvPicPr>
        <p:blipFill>
          <a:blip r:embed="rId3"/>
          <a:srcRect b="18945"/>
          <a:stretch/>
        </p:blipFill>
        <p:spPr>
          <a:xfrm>
            <a:off x="612000" y="2671255"/>
            <a:ext cx="7772137" cy="2060735"/>
          </a:xfrm>
          <a:prstGeom prst="rect">
            <a:avLst/>
          </a:prstGeom>
        </p:spPr>
      </p:pic>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21</a:t>
            </a:fld>
            <a:endParaRPr kumimoji="1" lang="ja-JP" altLang="en-US" dirty="0"/>
          </a:p>
        </p:txBody>
      </p:sp>
      <p:sp>
        <p:nvSpPr>
          <p:cNvPr id="3" name="タイトル 2"/>
          <p:cNvSpPr>
            <a:spLocks noGrp="1"/>
          </p:cNvSpPr>
          <p:nvPr>
            <p:ph type="title"/>
          </p:nvPr>
        </p:nvSpPr>
        <p:spPr>
          <a:xfrm>
            <a:off x="288000" y="346628"/>
            <a:ext cx="7200000" cy="360000"/>
          </a:xfrm>
        </p:spPr>
        <p:txBody>
          <a:bodyPr/>
          <a:lstStyle/>
          <a:p>
            <a:r>
              <a:rPr lang="en-US" altLang="ja-JP" dirty="0"/>
              <a:t>AI</a:t>
            </a:r>
            <a:r>
              <a:rPr lang="ja-JP" altLang="en-US" dirty="0"/>
              <a:t>経費パターンマスタ登録</a:t>
            </a:r>
            <a:r>
              <a:rPr lang="en-US" altLang="ja-JP" dirty="0"/>
              <a:t>(</a:t>
            </a:r>
            <a:r>
              <a:rPr lang="ja-JP" altLang="en-US" dirty="0"/>
              <a:t>請求書・請求書明細</a:t>
            </a:r>
            <a:r>
              <a:rPr lang="en-US" altLang="ja-JP" dirty="0"/>
              <a:t>)</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8" name="テキスト プレースホルダー 4">
            <a:extLst>
              <a:ext uri="{FF2B5EF4-FFF2-40B4-BE49-F238E27FC236}">
                <a16:creationId xmlns:a16="http://schemas.microsoft.com/office/drawing/2014/main" id="{FD09C57E-F853-0F88-A8A8-F50DE7D0EEB7}"/>
              </a:ext>
            </a:extLst>
          </p:cNvPr>
          <p:cNvSpPr txBox="1">
            <a:spLocks/>
          </p:cNvSpPr>
          <p:nvPr/>
        </p:nvSpPr>
        <p:spPr>
          <a:xfrm>
            <a:off x="143508" y="953449"/>
            <a:ext cx="7812868" cy="331835"/>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kumimoji="1" sz="1800" b="1" kern="1200">
                <a:solidFill>
                  <a:schemeClr val="tx2"/>
                </a:solidFill>
                <a:latin typeface="+mj-ea"/>
                <a:ea typeface="+mj-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kumimoji="1" lang="en-US" altLang="ja-JP" dirty="0"/>
              <a:t>AI</a:t>
            </a:r>
            <a:r>
              <a:rPr kumimoji="1" lang="ja-JP" altLang="en-US" dirty="0"/>
              <a:t>経費パターンマスタ登録</a:t>
            </a:r>
          </a:p>
        </p:txBody>
      </p:sp>
      <p:sp>
        <p:nvSpPr>
          <p:cNvPr id="7" name="テキスト プレースホルダー 5">
            <a:extLst>
              <a:ext uri="{FF2B5EF4-FFF2-40B4-BE49-F238E27FC236}">
                <a16:creationId xmlns:a16="http://schemas.microsoft.com/office/drawing/2014/main" id="{83D09E0E-A703-F431-91E1-F87A27F56969}"/>
              </a:ext>
            </a:extLst>
          </p:cNvPr>
          <p:cNvSpPr txBox="1">
            <a:spLocks/>
          </p:cNvSpPr>
          <p:nvPr/>
        </p:nvSpPr>
        <p:spPr>
          <a:xfrm>
            <a:off x="359729" y="1268761"/>
            <a:ext cx="8640763" cy="279306"/>
          </a:xfrm>
          <a:prstGeom prst="rect">
            <a:avLst/>
          </a:prstGeom>
        </p:spPr>
        <p:txBody>
          <a:bodyPr/>
          <a:lstStyle>
            <a:lvl1pPr marL="0" indent="0" algn="l" defTabSz="914400" rtl="0" eaLnBrk="1" latinLnBrk="0" hangingPunct="1">
              <a:spcBef>
                <a:spcPct val="20000"/>
              </a:spcBef>
              <a:buFont typeface="Arial" panose="020B0604020202020204" pitchFamily="34" charset="0"/>
              <a:buNone/>
              <a:defRPr kumimoji="1"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en-US" altLang="ja-JP" sz="1400" dirty="0"/>
              <a:t>AI-OCR</a:t>
            </a:r>
            <a:r>
              <a:rPr lang="ja-JP" altLang="en-US" sz="1400" dirty="0"/>
              <a:t>サービスからの解析結果を以下の順で照合します。</a:t>
            </a:r>
            <a:endParaRPr lang="en-US" altLang="ja-JP" sz="1400" dirty="0"/>
          </a:p>
          <a:p>
            <a:r>
              <a:rPr lang="ja-JP" altLang="en-US" sz="1400" dirty="0"/>
              <a:t>①請求書の取引先名</a:t>
            </a:r>
            <a:r>
              <a:rPr lang="en-US" altLang="ja-JP" sz="1400" dirty="0"/>
              <a:t>(</a:t>
            </a:r>
            <a:r>
              <a:rPr lang="ja-JP" altLang="en-US" sz="1400" dirty="0"/>
              <a:t>請求書</a:t>
            </a:r>
            <a:r>
              <a:rPr lang="en-US" altLang="ja-JP" sz="1400" dirty="0"/>
              <a:t>)</a:t>
            </a:r>
          </a:p>
          <a:p>
            <a:r>
              <a:rPr lang="ja-JP" altLang="en-US" sz="1400" dirty="0"/>
              <a:t>②請求書の取引先電話番号</a:t>
            </a:r>
            <a:r>
              <a:rPr lang="en-US" altLang="ja-JP" sz="1400" dirty="0"/>
              <a:t>(</a:t>
            </a:r>
            <a:r>
              <a:rPr lang="ja-JP" altLang="en-US" sz="1400" dirty="0"/>
              <a:t>請求書</a:t>
            </a:r>
            <a:r>
              <a:rPr lang="en-US" altLang="ja-JP" sz="1400" dirty="0"/>
              <a:t>)</a:t>
            </a:r>
          </a:p>
          <a:p>
            <a:r>
              <a:rPr lang="ja-JP" altLang="en-US" sz="1400" dirty="0"/>
              <a:t>③請求書の振込先の銀行、銀行支店、口座情報</a:t>
            </a:r>
            <a:endParaRPr lang="en-US" altLang="ja-JP" sz="1400" dirty="0"/>
          </a:p>
          <a:p>
            <a:r>
              <a:rPr lang="ja-JP" altLang="en-US" sz="1400" dirty="0"/>
              <a:t>④請求書の事業者登録番号（取引先マスタ）</a:t>
            </a:r>
            <a:endParaRPr lang="en-US" altLang="ja-JP" sz="1400" dirty="0"/>
          </a:p>
        </p:txBody>
      </p:sp>
      <p:sp>
        <p:nvSpPr>
          <p:cNvPr id="15" name="テキスト ボックス 14">
            <a:extLst>
              <a:ext uri="{FF2B5EF4-FFF2-40B4-BE49-F238E27FC236}">
                <a16:creationId xmlns:a16="http://schemas.microsoft.com/office/drawing/2014/main" id="{A0C90FCE-D891-5AC5-D27E-209749FF48EE}"/>
              </a:ext>
            </a:extLst>
          </p:cNvPr>
          <p:cNvSpPr txBox="1"/>
          <p:nvPr/>
        </p:nvSpPr>
        <p:spPr>
          <a:xfrm>
            <a:off x="1187625" y="3491381"/>
            <a:ext cx="1800200" cy="307777"/>
          </a:xfrm>
          <a:prstGeom prst="rect">
            <a:avLst/>
          </a:prstGeom>
          <a:noFill/>
        </p:spPr>
        <p:txBody>
          <a:bodyPr wrap="square" rtlCol="0">
            <a:spAutoFit/>
          </a:bodyPr>
          <a:lstStyle/>
          <a:p>
            <a:r>
              <a:rPr kumimoji="1" lang="ja-JP" altLang="en-US" sz="1400" b="1" dirty="0">
                <a:solidFill>
                  <a:srgbClr val="FF0000"/>
                </a:solidFill>
              </a:rPr>
              <a:t>①取引先名</a:t>
            </a:r>
            <a:r>
              <a:rPr kumimoji="1" lang="en-US" altLang="ja-JP" sz="1400" b="1" dirty="0">
                <a:solidFill>
                  <a:srgbClr val="FF0000"/>
                </a:solidFill>
              </a:rPr>
              <a:t>(</a:t>
            </a:r>
            <a:r>
              <a:rPr kumimoji="1" lang="ja-JP" altLang="en-US" sz="1400" b="1" dirty="0">
                <a:solidFill>
                  <a:srgbClr val="FF0000"/>
                </a:solidFill>
              </a:rPr>
              <a:t>請求書</a:t>
            </a:r>
            <a:r>
              <a:rPr kumimoji="1" lang="en-US" altLang="ja-JP" sz="1400" b="1" dirty="0">
                <a:solidFill>
                  <a:srgbClr val="FF0000"/>
                </a:solidFill>
              </a:rPr>
              <a:t>)</a:t>
            </a:r>
            <a:endParaRPr kumimoji="1" lang="ja-JP" altLang="en-US" sz="1400" b="1" dirty="0">
              <a:solidFill>
                <a:srgbClr val="FF0000"/>
              </a:solidFill>
            </a:endParaRPr>
          </a:p>
        </p:txBody>
      </p:sp>
      <p:sp>
        <p:nvSpPr>
          <p:cNvPr id="16" name="正方形/長方形 15">
            <a:extLst>
              <a:ext uri="{FF2B5EF4-FFF2-40B4-BE49-F238E27FC236}">
                <a16:creationId xmlns:a16="http://schemas.microsoft.com/office/drawing/2014/main" id="{28A1CFEF-C17A-0910-1F0F-AEE60F771A24}"/>
              </a:ext>
            </a:extLst>
          </p:cNvPr>
          <p:cNvSpPr/>
          <p:nvPr/>
        </p:nvSpPr>
        <p:spPr>
          <a:xfrm>
            <a:off x="789709" y="3781199"/>
            <a:ext cx="3780000" cy="18094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D99E364A-6484-C05A-7F79-54D60A2D827B}"/>
              </a:ext>
            </a:extLst>
          </p:cNvPr>
          <p:cNvSpPr txBox="1"/>
          <p:nvPr/>
        </p:nvSpPr>
        <p:spPr>
          <a:xfrm>
            <a:off x="2903228" y="3491381"/>
            <a:ext cx="2954785" cy="307777"/>
          </a:xfrm>
          <a:prstGeom prst="rect">
            <a:avLst/>
          </a:prstGeom>
          <a:noFill/>
        </p:spPr>
        <p:txBody>
          <a:bodyPr wrap="square" rtlCol="0">
            <a:spAutoFit/>
          </a:bodyPr>
          <a:lstStyle/>
          <a:p>
            <a:r>
              <a:rPr lang="ja-JP" altLang="en-US" sz="1400" b="1" dirty="0">
                <a:solidFill>
                  <a:srgbClr val="FF0000"/>
                </a:solidFill>
              </a:rPr>
              <a:t>②</a:t>
            </a:r>
            <a:r>
              <a:rPr kumimoji="1" lang="ja-JP" altLang="en-US" sz="1400" b="1" dirty="0">
                <a:solidFill>
                  <a:srgbClr val="FF0000"/>
                </a:solidFill>
              </a:rPr>
              <a:t>取引先電話番号</a:t>
            </a:r>
            <a:r>
              <a:rPr kumimoji="1" lang="en-US" altLang="ja-JP" sz="1400" b="1" dirty="0">
                <a:solidFill>
                  <a:srgbClr val="FF0000"/>
                </a:solidFill>
              </a:rPr>
              <a:t>(</a:t>
            </a:r>
            <a:r>
              <a:rPr kumimoji="1" lang="ja-JP" altLang="en-US" sz="1400" b="1" dirty="0">
                <a:solidFill>
                  <a:srgbClr val="FF0000"/>
                </a:solidFill>
              </a:rPr>
              <a:t>請求書</a:t>
            </a:r>
            <a:r>
              <a:rPr kumimoji="1" lang="en-US" altLang="ja-JP" sz="1400" b="1" dirty="0">
                <a:solidFill>
                  <a:srgbClr val="FF0000"/>
                </a:solidFill>
              </a:rPr>
              <a:t>)</a:t>
            </a:r>
            <a:endParaRPr kumimoji="1" lang="ja-JP" altLang="en-US" sz="1400" b="1" dirty="0">
              <a:solidFill>
                <a:srgbClr val="FF0000"/>
              </a:solidFill>
            </a:endParaRPr>
          </a:p>
        </p:txBody>
      </p:sp>
      <p:sp>
        <p:nvSpPr>
          <p:cNvPr id="19" name="正方形/長方形 18">
            <a:extLst>
              <a:ext uri="{FF2B5EF4-FFF2-40B4-BE49-F238E27FC236}">
                <a16:creationId xmlns:a16="http://schemas.microsoft.com/office/drawing/2014/main" id="{5DBFA13D-103D-3B97-C9B0-90F03A44F03C}"/>
              </a:ext>
            </a:extLst>
          </p:cNvPr>
          <p:cNvSpPr/>
          <p:nvPr/>
        </p:nvSpPr>
        <p:spPr>
          <a:xfrm>
            <a:off x="789709" y="3969514"/>
            <a:ext cx="3780000" cy="12842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1E8D640A-EAEE-A069-7942-DC8F7A4A3A72}"/>
              </a:ext>
            </a:extLst>
          </p:cNvPr>
          <p:cNvSpPr/>
          <p:nvPr/>
        </p:nvSpPr>
        <p:spPr>
          <a:xfrm>
            <a:off x="4811714" y="3942446"/>
            <a:ext cx="3542577" cy="64544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32416250-BD2D-D4B9-0774-8808B41A4447}"/>
              </a:ext>
            </a:extLst>
          </p:cNvPr>
          <p:cNvSpPr txBox="1"/>
          <p:nvPr/>
        </p:nvSpPr>
        <p:spPr>
          <a:xfrm>
            <a:off x="5196318" y="3491381"/>
            <a:ext cx="3329568" cy="307777"/>
          </a:xfrm>
          <a:prstGeom prst="rect">
            <a:avLst/>
          </a:prstGeom>
          <a:noFill/>
        </p:spPr>
        <p:txBody>
          <a:bodyPr wrap="square" rtlCol="0">
            <a:spAutoFit/>
          </a:bodyPr>
          <a:lstStyle/>
          <a:p>
            <a:r>
              <a:rPr lang="ja-JP" altLang="en-US" sz="1400" b="1" dirty="0">
                <a:solidFill>
                  <a:srgbClr val="FF0000"/>
                </a:solidFill>
              </a:rPr>
              <a:t>③</a:t>
            </a:r>
            <a:r>
              <a:rPr kumimoji="1" lang="ja-JP" altLang="en-US" sz="1400" b="1" dirty="0">
                <a:solidFill>
                  <a:srgbClr val="FF0000"/>
                </a:solidFill>
              </a:rPr>
              <a:t>振込先の銀行、銀行支店、口座情報</a:t>
            </a:r>
          </a:p>
        </p:txBody>
      </p:sp>
      <p:sp>
        <p:nvSpPr>
          <p:cNvPr id="14" name="正方形/長方形 13">
            <a:extLst>
              <a:ext uri="{FF2B5EF4-FFF2-40B4-BE49-F238E27FC236}">
                <a16:creationId xmlns:a16="http://schemas.microsoft.com/office/drawing/2014/main" id="{0ED1B96A-1F59-6283-7D22-DAD5717915A4}"/>
              </a:ext>
            </a:extLst>
          </p:cNvPr>
          <p:cNvSpPr/>
          <p:nvPr/>
        </p:nvSpPr>
        <p:spPr>
          <a:xfrm>
            <a:off x="789709" y="4121914"/>
            <a:ext cx="3780000" cy="12842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a:extLst>
              <a:ext uri="{FF2B5EF4-FFF2-40B4-BE49-F238E27FC236}">
                <a16:creationId xmlns:a16="http://schemas.microsoft.com/office/drawing/2014/main" id="{892D7600-7896-C76F-97C3-8EFF2A2B269E}"/>
              </a:ext>
            </a:extLst>
          </p:cNvPr>
          <p:cNvSpPr txBox="1"/>
          <p:nvPr/>
        </p:nvSpPr>
        <p:spPr>
          <a:xfrm>
            <a:off x="1188045" y="4424213"/>
            <a:ext cx="3779999" cy="307777"/>
          </a:xfrm>
          <a:prstGeom prst="rect">
            <a:avLst/>
          </a:prstGeom>
          <a:noFill/>
        </p:spPr>
        <p:txBody>
          <a:bodyPr wrap="square" rtlCol="0">
            <a:spAutoFit/>
          </a:bodyPr>
          <a:lstStyle/>
          <a:p>
            <a:r>
              <a:rPr lang="ja-JP" altLang="en-US" sz="1400" b="1" dirty="0">
                <a:solidFill>
                  <a:srgbClr val="FF0000"/>
                </a:solidFill>
              </a:rPr>
              <a:t>④請求書の事業者登録番号（取引先マスタ）</a:t>
            </a:r>
            <a:endParaRPr kumimoji="1" lang="ja-JP" altLang="en-US" sz="1400" b="1" dirty="0">
              <a:solidFill>
                <a:srgbClr val="FF0000"/>
              </a:solidFill>
            </a:endParaRPr>
          </a:p>
        </p:txBody>
      </p:sp>
      <p:sp>
        <p:nvSpPr>
          <p:cNvPr id="5" name="正方形/長方形 4">
            <a:extLst>
              <a:ext uri="{FF2B5EF4-FFF2-40B4-BE49-F238E27FC236}">
                <a16:creationId xmlns:a16="http://schemas.microsoft.com/office/drawing/2014/main" id="{FD522CCD-E0F7-6DFF-4C54-971E8D0EE78E}"/>
              </a:ext>
            </a:extLst>
          </p:cNvPr>
          <p:cNvSpPr/>
          <p:nvPr/>
        </p:nvSpPr>
        <p:spPr>
          <a:xfrm>
            <a:off x="1043608" y="2720122"/>
            <a:ext cx="1260140" cy="133268"/>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Tree>
    <p:extLst>
      <p:ext uri="{BB962C8B-B14F-4D97-AF65-F5344CB8AC3E}">
        <p14:creationId xmlns:p14="http://schemas.microsoft.com/office/powerpoint/2010/main" val="13747544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22</a:t>
            </a:fld>
            <a:endParaRPr kumimoji="1" lang="ja-JP" altLang="en-US" dirty="0"/>
          </a:p>
        </p:txBody>
      </p:sp>
      <p:sp>
        <p:nvSpPr>
          <p:cNvPr id="3" name="タイトル 2"/>
          <p:cNvSpPr>
            <a:spLocks noGrp="1"/>
          </p:cNvSpPr>
          <p:nvPr>
            <p:ph type="title"/>
          </p:nvPr>
        </p:nvSpPr>
        <p:spPr>
          <a:xfrm>
            <a:off x="288000" y="346628"/>
            <a:ext cx="7200000" cy="360000"/>
          </a:xfrm>
        </p:spPr>
        <p:txBody>
          <a:bodyPr/>
          <a:lstStyle/>
          <a:p>
            <a:r>
              <a:rPr lang="en-US" altLang="ja-JP" dirty="0"/>
              <a:t>AI</a:t>
            </a:r>
            <a:r>
              <a:rPr lang="ja-JP" altLang="en-US" dirty="0"/>
              <a:t>経費パターンマスタ登録</a:t>
            </a:r>
            <a:r>
              <a:rPr lang="en-US" altLang="ja-JP" dirty="0"/>
              <a:t>(</a:t>
            </a:r>
            <a:r>
              <a:rPr lang="ja-JP" altLang="en-US" dirty="0"/>
              <a:t>請求書・請求書明細</a:t>
            </a:r>
            <a:r>
              <a:rPr lang="en-US" altLang="ja-JP" dirty="0"/>
              <a:t>)</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8" name="テキスト プレースホルダー 4">
            <a:extLst>
              <a:ext uri="{FF2B5EF4-FFF2-40B4-BE49-F238E27FC236}">
                <a16:creationId xmlns:a16="http://schemas.microsoft.com/office/drawing/2014/main" id="{FD09C57E-F853-0F88-A8A8-F50DE7D0EEB7}"/>
              </a:ext>
            </a:extLst>
          </p:cNvPr>
          <p:cNvSpPr txBox="1">
            <a:spLocks/>
          </p:cNvSpPr>
          <p:nvPr/>
        </p:nvSpPr>
        <p:spPr>
          <a:xfrm>
            <a:off x="143508" y="953449"/>
            <a:ext cx="7812868" cy="331835"/>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kumimoji="1" sz="1800" b="1" kern="1200">
                <a:solidFill>
                  <a:schemeClr val="tx2"/>
                </a:solidFill>
                <a:latin typeface="+mj-ea"/>
                <a:ea typeface="+mj-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kumimoji="1" lang="en-US" altLang="ja-JP" dirty="0"/>
              <a:t>AI</a:t>
            </a:r>
            <a:r>
              <a:rPr kumimoji="1" lang="ja-JP" altLang="en-US" dirty="0"/>
              <a:t>経費パターンマスタ登録</a:t>
            </a:r>
          </a:p>
        </p:txBody>
      </p:sp>
      <p:sp>
        <p:nvSpPr>
          <p:cNvPr id="7" name="テキスト プレースホルダー 5">
            <a:extLst>
              <a:ext uri="{FF2B5EF4-FFF2-40B4-BE49-F238E27FC236}">
                <a16:creationId xmlns:a16="http://schemas.microsoft.com/office/drawing/2014/main" id="{83D09E0E-A703-F431-91E1-F87A27F56969}"/>
              </a:ext>
            </a:extLst>
          </p:cNvPr>
          <p:cNvSpPr txBox="1">
            <a:spLocks/>
          </p:cNvSpPr>
          <p:nvPr/>
        </p:nvSpPr>
        <p:spPr>
          <a:xfrm>
            <a:off x="359729" y="1268761"/>
            <a:ext cx="8640763" cy="279306"/>
          </a:xfrm>
          <a:prstGeom prst="rect">
            <a:avLst/>
          </a:prstGeom>
        </p:spPr>
        <p:txBody>
          <a:bodyPr/>
          <a:lstStyle>
            <a:lvl1pPr marL="0" indent="0" algn="l" defTabSz="914400" rtl="0" eaLnBrk="1" latinLnBrk="0" hangingPunct="1">
              <a:spcBef>
                <a:spcPct val="20000"/>
              </a:spcBef>
              <a:buFont typeface="Arial" panose="020B0604020202020204" pitchFamily="34" charset="0"/>
              <a:buNone/>
              <a:defRPr kumimoji="1"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ja-JP" altLang="en-US" sz="1400" dirty="0"/>
              <a:t>取引先名、電話番号、振込先、事業者登録番号の４つの項目のうち設定されている値を</a:t>
            </a:r>
            <a:endParaRPr lang="en-US" altLang="ja-JP" sz="1400" dirty="0"/>
          </a:p>
          <a:p>
            <a:r>
              <a:rPr lang="ja-JP" altLang="en-US" sz="1400" dirty="0"/>
              <a:t>取引先名→電話番号→振込先→事業者登録番号の順で照合し一致した場合に、</a:t>
            </a:r>
            <a:endParaRPr lang="en-US" altLang="ja-JP" sz="1400" dirty="0"/>
          </a:p>
          <a:p>
            <a:r>
              <a:rPr lang="ja-JP" altLang="en-US" sz="1400" dirty="0"/>
              <a:t>仕入先マスタから仕入先を特定します。</a:t>
            </a:r>
            <a:endParaRPr lang="en-US" altLang="ja-JP" sz="1400" dirty="0"/>
          </a:p>
        </p:txBody>
      </p:sp>
      <p:sp>
        <p:nvSpPr>
          <p:cNvPr id="9" name="四角形: 角を丸くする 8">
            <a:extLst>
              <a:ext uri="{FF2B5EF4-FFF2-40B4-BE49-F238E27FC236}">
                <a16:creationId xmlns:a16="http://schemas.microsoft.com/office/drawing/2014/main" id="{B50E9C2E-194E-4D23-954E-E437ECA51161}"/>
              </a:ext>
            </a:extLst>
          </p:cNvPr>
          <p:cNvSpPr/>
          <p:nvPr/>
        </p:nvSpPr>
        <p:spPr>
          <a:xfrm>
            <a:off x="817375" y="2169157"/>
            <a:ext cx="3420000" cy="589091"/>
          </a:xfrm>
          <a:prstGeom prst="roundRect">
            <a:avLst>
              <a:gd name="adj" fmla="val 50000"/>
            </a:avLst>
          </a:prstGeom>
          <a:solidFill>
            <a:srgbClr val="008CCF"/>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lIns="324000" tIns="180000" rIns="36000" bIns="36000" rtlCol="0" anchor="ctr"/>
          <a:lstStyle/>
          <a:p>
            <a:r>
              <a:rPr lang="ja-JP" altLang="en-US" sz="1400" dirty="0">
                <a:solidFill>
                  <a:schemeClr val="bg1"/>
                </a:solidFill>
              </a:rPr>
              <a:t>　　　　</a:t>
            </a:r>
            <a:r>
              <a:rPr kumimoji="1" lang="ja-JP" altLang="en-US" sz="1400" dirty="0">
                <a:solidFill>
                  <a:schemeClr val="bg1"/>
                </a:solidFill>
              </a:rPr>
              <a:t>社の仕入先に該当</a:t>
            </a:r>
          </a:p>
        </p:txBody>
      </p:sp>
      <p:sp>
        <p:nvSpPr>
          <p:cNvPr id="10" name="四角形: 角を丸くする 9">
            <a:extLst>
              <a:ext uri="{FF2B5EF4-FFF2-40B4-BE49-F238E27FC236}">
                <a16:creationId xmlns:a16="http://schemas.microsoft.com/office/drawing/2014/main" id="{7FEA5716-2FF3-B4EA-EF14-47B7021D0187}"/>
              </a:ext>
            </a:extLst>
          </p:cNvPr>
          <p:cNvSpPr/>
          <p:nvPr/>
        </p:nvSpPr>
        <p:spPr>
          <a:xfrm>
            <a:off x="4970014" y="2169157"/>
            <a:ext cx="3420000" cy="589091"/>
          </a:xfrm>
          <a:prstGeom prst="roundRect">
            <a:avLst>
              <a:gd name="adj" fmla="val 50000"/>
            </a:avLst>
          </a:prstGeom>
          <a:solidFill>
            <a:srgbClr val="EE7B48"/>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72000" rIns="36000" bIns="36000" rtlCol="0" anchor="ctr"/>
          <a:lstStyle/>
          <a:p>
            <a:pPr algn="ctr"/>
            <a:r>
              <a:rPr kumimoji="1" lang="ja-JP" altLang="en-US" sz="1400" dirty="0">
                <a:solidFill>
                  <a:schemeClr val="bg1"/>
                </a:solidFill>
              </a:rPr>
              <a:t>仕入先特定</a:t>
            </a:r>
          </a:p>
        </p:txBody>
      </p:sp>
      <p:sp>
        <p:nvSpPr>
          <p:cNvPr id="12" name="四角形: 角を丸くする 11">
            <a:extLst>
              <a:ext uri="{FF2B5EF4-FFF2-40B4-BE49-F238E27FC236}">
                <a16:creationId xmlns:a16="http://schemas.microsoft.com/office/drawing/2014/main" id="{72FEDE1F-2ED7-440B-0665-C5D08361CB61}"/>
              </a:ext>
            </a:extLst>
          </p:cNvPr>
          <p:cNvSpPr/>
          <p:nvPr/>
        </p:nvSpPr>
        <p:spPr>
          <a:xfrm>
            <a:off x="4970014" y="2871271"/>
            <a:ext cx="3420000" cy="589091"/>
          </a:xfrm>
          <a:prstGeom prst="roundRect">
            <a:avLst>
              <a:gd name="adj" fmla="val 50000"/>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54000" rIns="36000" bIns="36000" rtlCol="0" anchor="ctr"/>
          <a:lstStyle/>
          <a:p>
            <a:pPr algn="ctr"/>
            <a:r>
              <a:rPr lang="ja-JP" altLang="en-US" sz="1400" dirty="0">
                <a:solidFill>
                  <a:schemeClr val="bg1"/>
                </a:solidFill>
              </a:rPr>
              <a:t>照合終了</a:t>
            </a:r>
            <a:endParaRPr kumimoji="1" lang="ja-JP" altLang="en-US" sz="1400" dirty="0">
              <a:solidFill>
                <a:schemeClr val="bg1"/>
              </a:solidFill>
            </a:endParaRPr>
          </a:p>
        </p:txBody>
      </p:sp>
      <p:sp>
        <p:nvSpPr>
          <p:cNvPr id="13" name="四角形: 角を丸くする 12">
            <a:extLst>
              <a:ext uri="{FF2B5EF4-FFF2-40B4-BE49-F238E27FC236}">
                <a16:creationId xmlns:a16="http://schemas.microsoft.com/office/drawing/2014/main" id="{246B6466-DA79-A752-A0F1-8B0BAC0447CB}"/>
              </a:ext>
            </a:extLst>
          </p:cNvPr>
          <p:cNvSpPr/>
          <p:nvPr/>
        </p:nvSpPr>
        <p:spPr>
          <a:xfrm>
            <a:off x="817375" y="2871271"/>
            <a:ext cx="3420000" cy="589091"/>
          </a:xfrm>
          <a:prstGeom prst="roundRect">
            <a:avLst>
              <a:gd name="adj" fmla="val 50000"/>
            </a:avLst>
          </a:prstGeom>
          <a:solidFill>
            <a:srgbClr val="008CCF"/>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lIns="324000" tIns="180000" rIns="36000" bIns="36000" rtlCol="0" anchor="ctr"/>
          <a:lstStyle/>
          <a:p>
            <a:r>
              <a:rPr kumimoji="1" lang="ja-JP" altLang="en-US" sz="1400" dirty="0">
                <a:solidFill>
                  <a:schemeClr val="bg1"/>
                </a:solidFill>
              </a:rPr>
              <a:t>　　　　社</a:t>
            </a:r>
            <a:r>
              <a:rPr lang="ja-JP" altLang="en-US" sz="1400" dirty="0">
                <a:solidFill>
                  <a:schemeClr val="bg1"/>
                </a:solidFill>
              </a:rPr>
              <a:t>以上</a:t>
            </a:r>
            <a:r>
              <a:rPr kumimoji="1" lang="ja-JP" altLang="en-US" sz="1400" dirty="0">
                <a:solidFill>
                  <a:schemeClr val="bg1"/>
                </a:solidFill>
              </a:rPr>
              <a:t>の仕入先に該当</a:t>
            </a:r>
          </a:p>
        </p:txBody>
      </p:sp>
      <p:sp>
        <p:nvSpPr>
          <p:cNvPr id="14" name="四角形: 角を丸くする 13">
            <a:extLst>
              <a:ext uri="{FF2B5EF4-FFF2-40B4-BE49-F238E27FC236}">
                <a16:creationId xmlns:a16="http://schemas.microsoft.com/office/drawing/2014/main" id="{1FD24ED3-2C76-934A-5795-1C94DDB7B90B}"/>
              </a:ext>
            </a:extLst>
          </p:cNvPr>
          <p:cNvSpPr/>
          <p:nvPr/>
        </p:nvSpPr>
        <p:spPr>
          <a:xfrm>
            <a:off x="4970014" y="3573385"/>
            <a:ext cx="3420000" cy="589091"/>
          </a:xfrm>
          <a:prstGeom prst="roundRect">
            <a:avLst>
              <a:gd name="adj" fmla="val 50000"/>
            </a:avLst>
          </a:prstGeom>
          <a:solidFill>
            <a:srgbClr val="008CCF"/>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54000" rIns="36000" bIns="36000" rtlCol="0" anchor="ctr"/>
          <a:lstStyle/>
          <a:p>
            <a:pPr algn="ctr"/>
            <a:r>
              <a:rPr lang="ja-JP" altLang="en-US" sz="1400" dirty="0">
                <a:solidFill>
                  <a:schemeClr val="bg1"/>
                </a:solidFill>
              </a:rPr>
              <a:t>照合順の次の項目へ</a:t>
            </a:r>
            <a:endParaRPr kumimoji="1" lang="ja-JP" altLang="en-US" sz="1400" dirty="0">
              <a:solidFill>
                <a:schemeClr val="bg1"/>
              </a:solidFill>
            </a:endParaRPr>
          </a:p>
        </p:txBody>
      </p:sp>
      <p:sp>
        <p:nvSpPr>
          <p:cNvPr id="15" name="四角形: 角を丸くする 14">
            <a:extLst>
              <a:ext uri="{FF2B5EF4-FFF2-40B4-BE49-F238E27FC236}">
                <a16:creationId xmlns:a16="http://schemas.microsoft.com/office/drawing/2014/main" id="{298F420B-D4FE-9BB5-4B8A-4C2E14FD8F49}"/>
              </a:ext>
            </a:extLst>
          </p:cNvPr>
          <p:cNvSpPr/>
          <p:nvPr/>
        </p:nvSpPr>
        <p:spPr>
          <a:xfrm>
            <a:off x="817375" y="3573385"/>
            <a:ext cx="3420000" cy="589091"/>
          </a:xfrm>
          <a:prstGeom prst="roundRect">
            <a:avLst>
              <a:gd name="adj" fmla="val 50000"/>
            </a:avLst>
          </a:prstGeom>
          <a:solidFill>
            <a:srgbClr val="7F7F7F"/>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72000" rIns="36000" bIns="36000" rtlCol="0" anchor="ctr"/>
          <a:lstStyle/>
          <a:p>
            <a:pPr algn="ctr"/>
            <a:r>
              <a:rPr kumimoji="1" lang="ja-JP" altLang="en-US" sz="1400" dirty="0">
                <a:solidFill>
                  <a:schemeClr val="bg1"/>
                </a:solidFill>
              </a:rPr>
              <a:t>該当なし</a:t>
            </a:r>
          </a:p>
        </p:txBody>
      </p:sp>
      <p:sp>
        <p:nvSpPr>
          <p:cNvPr id="8" name="楕円 7">
            <a:extLst>
              <a:ext uri="{FF2B5EF4-FFF2-40B4-BE49-F238E27FC236}">
                <a16:creationId xmlns:a16="http://schemas.microsoft.com/office/drawing/2014/main" id="{D075E753-7A3C-0B41-B130-432B215347FE}"/>
              </a:ext>
            </a:extLst>
          </p:cNvPr>
          <p:cNvSpPr/>
          <p:nvPr/>
        </p:nvSpPr>
        <p:spPr>
          <a:xfrm>
            <a:off x="858317" y="2229702"/>
            <a:ext cx="468000" cy="468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
        <p:nvSpPr>
          <p:cNvPr id="6" name="フリーフォーム: 図形 5">
            <a:extLst>
              <a:ext uri="{FF2B5EF4-FFF2-40B4-BE49-F238E27FC236}">
                <a16:creationId xmlns:a16="http://schemas.microsoft.com/office/drawing/2014/main" id="{70097C85-B941-CCD1-83C9-49A305AF3221}"/>
              </a:ext>
            </a:extLst>
          </p:cNvPr>
          <p:cNvSpPr/>
          <p:nvPr/>
        </p:nvSpPr>
        <p:spPr>
          <a:xfrm>
            <a:off x="930317" y="2301702"/>
            <a:ext cx="324000" cy="324000"/>
          </a:xfrm>
          <a:custGeom>
            <a:avLst/>
            <a:gdLst>
              <a:gd name="connsiteX0" fmla="*/ 666792 w 746386"/>
              <a:gd name="connsiteY0" fmla="*/ 79525 h 746226"/>
              <a:gd name="connsiteX1" fmla="*/ 276160 w 746386"/>
              <a:gd name="connsiteY1" fmla="*/ 82293 h 746226"/>
              <a:gd name="connsiteX2" fmla="*/ 269599 w 746386"/>
              <a:gd name="connsiteY2" fmla="*/ 463269 h 746226"/>
              <a:gd name="connsiteX3" fmla="*/ 229966 w 746386"/>
              <a:gd name="connsiteY3" fmla="*/ 502902 h 746226"/>
              <a:gd name="connsiteX4" fmla="*/ 149194 w 746386"/>
              <a:gd name="connsiteY4" fmla="*/ 502845 h 746226"/>
              <a:gd name="connsiteX5" fmla="*/ 15282 w 746386"/>
              <a:gd name="connsiteY5" fmla="*/ 636966 h 746226"/>
              <a:gd name="connsiteX6" fmla="*/ 327 w 746386"/>
              <a:gd name="connsiteY6" fmla="*/ 680400 h 746226"/>
              <a:gd name="connsiteX7" fmla="*/ 71355 w 746386"/>
              <a:gd name="connsiteY7" fmla="*/ 746218 h 746226"/>
              <a:gd name="connsiteX8" fmla="*/ 109579 w 746386"/>
              <a:gd name="connsiteY8" fmla="*/ 730978 h 746226"/>
              <a:gd name="connsiteX9" fmla="*/ 243434 w 746386"/>
              <a:gd name="connsiteY9" fmla="*/ 596895 h 746226"/>
              <a:gd name="connsiteX10" fmla="*/ 258388 w 746386"/>
              <a:gd name="connsiteY10" fmla="*/ 553470 h 746226"/>
              <a:gd name="connsiteX11" fmla="*/ 243367 w 746386"/>
              <a:gd name="connsiteY11" fmla="*/ 516323 h 746226"/>
              <a:gd name="connsiteX12" fmla="*/ 283010 w 746386"/>
              <a:gd name="connsiteY12" fmla="*/ 476689 h 746226"/>
              <a:gd name="connsiteX13" fmla="*/ 673323 w 746386"/>
              <a:gd name="connsiteY13" fmla="*/ 460679 h 746226"/>
              <a:gd name="connsiteX14" fmla="*/ 666792 w 746386"/>
              <a:gd name="connsiteY14" fmla="*/ 79525 h 746226"/>
              <a:gd name="connsiteX15" fmla="*/ 229956 w 746386"/>
              <a:gd name="connsiteY15" fmla="*/ 583436 h 746226"/>
              <a:gd name="connsiteX16" fmla="*/ 96063 w 746386"/>
              <a:gd name="connsiteY16" fmla="*/ 717557 h 746226"/>
              <a:gd name="connsiteX17" fmla="*/ 35103 w 746386"/>
              <a:gd name="connsiteY17" fmla="*/ 711300 h 746226"/>
              <a:gd name="connsiteX18" fmla="*/ 19244 w 746386"/>
              <a:gd name="connsiteY18" fmla="*/ 678762 h 746226"/>
              <a:gd name="connsiteX19" fmla="*/ 28702 w 746386"/>
              <a:gd name="connsiteY19" fmla="*/ 650425 h 746226"/>
              <a:gd name="connsiteX20" fmla="*/ 162605 w 746386"/>
              <a:gd name="connsiteY20" fmla="*/ 516304 h 746226"/>
              <a:gd name="connsiteX21" fmla="*/ 187370 w 746386"/>
              <a:gd name="connsiteY21" fmla="*/ 506617 h 746226"/>
              <a:gd name="connsiteX22" fmla="*/ 223565 w 746386"/>
              <a:gd name="connsiteY22" fmla="*/ 522562 h 746226"/>
              <a:gd name="connsiteX23" fmla="*/ 239414 w 746386"/>
              <a:gd name="connsiteY23" fmla="*/ 555109 h 746226"/>
              <a:gd name="connsiteX24" fmla="*/ 229956 w 746386"/>
              <a:gd name="connsiteY24" fmla="*/ 583436 h 746226"/>
              <a:gd name="connsiteX25" fmla="*/ 653266 w 746386"/>
              <a:gd name="connsiteY25" fmla="*/ 456658 h 746226"/>
              <a:gd name="connsiteX26" fmla="*/ 289565 w 746386"/>
              <a:gd name="connsiteY26" fmla="*/ 456641 h 746226"/>
              <a:gd name="connsiteX27" fmla="*/ 289583 w 746386"/>
              <a:gd name="connsiteY27" fmla="*/ 92941 h 746226"/>
              <a:gd name="connsiteX28" fmla="*/ 653283 w 746386"/>
              <a:gd name="connsiteY28" fmla="*/ 92958 h 746226"/>
              <a:gd name="connsiteX29" fmla="*/ 728599 w 746386"/>
              <a:gd name="connsiteY29" fmla="*/ 274807 h 746226"/>
              <a:gd name="connsiteX30" fmla="*/ 653266 w 746386"/>
              <a:gd name="connsiteY30" fmla="*/ 456658 h 746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46386" h="746226">
                <a:moveTo>
                  <a:pt x="666792" y="79525"/>
                </a:moveTo>
                <a:cubicBezTo>
                  <a:pt x="558157" y="-27580"/>
                  <a:pt x="383266" y="-26341"/>
                  <a:pt x="276160" y="82293"/>
                </a:cubicBezTo>
                <a:cubicBezTo>
                  <a:pt x="172719" y="187212"/>
                  <a:pt x="169831" y="354850"/>
                  <a:pt x="269599" y="463269"/>
                </a:cubicBezTo>
                <a:lnTo>
                  <a:pt x="229966" y="502902"/>
                </a:lnTo>
                <a:cubicBezTo>
                  <a:pt x="204305" y="482900"/>
                  <a:pt x="169691" y="482309"/>
                  <a:pt x="149194" y="502845"/>
                </a:cubicBezTo>
                <a:lnTo>
                  <a:pt x="15282" y="636966"/>
                </a:lnTo>
                <a:cubicBezTo>
                  <a:pt x="4043" y="648474"/>
                  <a:pt x="-1445" y="664414"/>
                  <a:pt x="327" y="680400"/>
                </a:cubicBezTo>
                <a:cubicBezTo>
                  <a:pt x="4331" y="716956"/>
                  <a:pt x="34602" y="745006"/>
                  <a:pt x="71355" y="746218"/>
                </a:cubicBezTo>
                <a:cubicBezTo>
                  <a:pt x="85626" y="746473"/>
                  <a:pt x="99399" y="740980"/>
                  <a:pt x="109579" y="730978"/>
                </a:cubicBezTo>
                <a:lnTo>
                  <a:pt x="243434" y="596895"/>
                </a:lnTo>
                <a:cubicBezTo>
                  <a:pt x="254674" y="585392"/>
                  <a:pt x="260162" y="569454"/>
                  <a:pt x="258388" y="553470"/>
                </a:cubicBezTo>
                <a:cubicBezTo>
                  <a:pt x="257080" y="539895"/>
                  <a:pt x="251863" y="526992"/>
                  <a:pt x="243367" y="516323"/>
                </a:cubicBezTo>
                <a:lnTo>
                  <a:pt x="283010" y="476689"/>
                </a:lnTo>
                <a:cubicBezTo>
                  <a:pt x="395213" y="580050"/>
                  <a:pt x="569962" y="572882"/>
                  <a:pt x="673323" y="460679"/>
                </a:cubicBezTo>
                <a:cubicBezTo>
                  <a:pt x="773214" y="352244"/>
                  <a:pt x="770338" y="184475"/>
                  <a:pt x="666792" y="79525"/>
                </a:cubicBezTo>
                <a:close/>
                <a:moveTo>
                  <a:pt x="229956" y="583436"/>
                </a:moveTo>
                <a:lnTo>
                  <a:pt x="96063" y="717557"/>
                </a:lnTo>
                <a:cubicBezTo>
                  <a:pt x="81014" y="732626"/>
                  <a:pt x="53686" y="729807"/>
                  <a:pt x="35103" y="711300"/>
                </a:cubicBezTo>
                <a:cubicBezTo>
                  <a:pt x="26155" y="702656"/>
                  <a:pt x="20540" y="691135"/>
                  <a:pt x="19244" y="678762"/>
                </a:cubicBezTo>
                <a:cubicBezTo>
                  <a:pt x="18003" y="668378"/>
                  <a:pt x="21473" y="657982"/>
                  <a:pt x="28702" y="650425"/>
                </a:cubicBezTo>
                <a:lnTo>
                  <a:pt x="162605" y="516304"/>
                </a:lnTo>
                <a:cubicBezTo>
                  <a:pt x="169224" y="509879"/>
                  <a:pt x="178149" y="506388"/>
                  <a:pt x="187370" y="506617"/>
                </a:cubicBezTo>
                <a:cubicBezTo>
                  <a:pt x="201054" y="506998"/>
                  <a:pt x="214047" y="512721"/>
                  <a:pt x="223565" y="522562"/>
                </a:cubicBezTo>
                <a:cubicBezTo>
                  <a:pt x="232511" y="531209"/>
                  <a:pt x="238122" y="542734"/>
                  <a:pt x="239414" y="555109"/>
                </a:cubicBezTo>
                <a:cubicBezTo>
                  <a:pt x="240656" y="565490"/>
                  <a:pt x="237186" y="575883"/>
                  <a:pt x="229956" y="583436"/>
                </a:cubicBezTo>
                <a:close/>
                <a:moveTo>
                  <a:pt x="653266" y="456658"/>
                </a:moveTo>
                <a:cubicBezTo>
                  <a:pt x="552829" y="557087"/>
                  <a:pt x="389994" y="557079"/>
                  <a:pt x="289565" y="456641"/>
                </a:cubicBezTo>
                <a:cubicBezTo>
                  <a:pt x="189138" y="356204"/>
                  <a:pt x="189145" y="193369"/>
                  <a:pt x="289583" y="92941"/>
                </a:cubicBezTo>
                <a:cubicBezTo>
                  <a:pt x="390020" y="-7487"/>
                  <a:pt x="552855" y="-7480"/>
                  <a:pt x="653283" y="92958"/>
                </a:cubicBezTo>
                <a:cubicBezTo>
                  <a:pt x="701509" y="141188"/>
                  <a:pt x="728601" y="206601"/>
                  <a:pt x="728599" y="274807"/>
                </a:cubicBezTo>
                <a:cubicBezTo>
                  <a:pt x="728566" y="343010"/>
                  <a:pt x="701473" y="408412"/>
                  <a:pt x="653266" y="456658"/>
                </a:cubicBezTo>
                <a:close/>
              </a:path>
            </a:pathLst>
          </a:custGeom>
          <a:solidFill>
            <a:srgbClr val="008CCF"/>
          </a:solidFill>
          <a:ln w="9525" cap="flat">
            <a:solidFill>
              <a:srgbClr val="008CCF"/>
            </a:solidFill>
            <a:prstDash val="solid"/>
            <a:miter/>
          </a:ln>
        </p:spPr>
        <p:txBody>
          <a:bodyPr rtlCol="0" anchor="ctr"/>
          <a:lstStyle/>
          <a:p>
            <a:endParaRPr lang="ja-JP" altLang="en-US"/>
          </a:p>
        </p:txBody>
      </p:sp>
      <p:sp>
        <p:nvSpPr>
          <p:cNvPr id="16" name="楕円 15">
            <a:extLst>
              <a:ext uri="{FF2B5EF4-FFF2-40B4-BE49-F238E27FC236}">
                <a16:creationId xmlns:a16="http://schemas.microsoft.com/office/drawing/2014/main" id="{A96B9BC5-7563-67AC-0113-2151FD1DD54A}"/>
              </a:ext>
            </a:extLst>
          </p:cNvPr>
          <p:cNvSpPr/>
          <p:nvPr/>
        </p:nvSpPr>
        <p:spPr>
          <a:xfrm>
            <a:off x="858317" y="2931816"/>
            <a:ext cx="468000" cy="468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
        <p:nvSpPr>
          <p:cNvPr id="17" name="フリーフォーム: 図形 16">
            <a:extLst>
              <a:ext uri="{FF2B5EF4-FFF2-40B4-BE49-F238E27FC236}">
                <a16:creationId xmlns:a16="http://schemas.microsoft.com/office/drawing/2014/main" id="{20E22253-F932-CC04-4CAD-ED8E469E0050}"/>
              </a:ext>
            </a:extLst>
          </p:cNvPr>
          <p:cNvSpPr/>
          <p:nvPr/>
        </p:nvSpPr>
        <p:spPr>
          <a:xfrm>
            <a:off x="930317" y="3003816"/>
            <a:ext cx="324000" cy="324000"/>
          </a:xfrm>
          <a:custGeom>
            <a:avLst/>
            <a:gdLst>
              <a:gd name="connsiteX0" fmla="*/ 666792 w 746386"/>
              <a:gd name="connsiteY0" fmla="*/ 79525 h 746226"/>
              <a:gd name="connsiteX1" fmla="*/ 276160 w 746386"/>
              <a:gd name="connsiteY1" fmla="*/ 82293 h 746226"/>
              <a:gd name="connsiteX2" fmla="*/ 269599 w 746386"/>
              <a:gd name="connsiteY2" fmla="*/ 463269 h 746226"/>
              <a:gd name="connsiteX3" fmla="*/ 229966 w 746386"/>
              <a:gd name="connsiteY3" fmla="*/ 502902 h 746226"/>
              <a:gd name="connsiteX4" fmla="*/ 149194 w 746386"/>
              <a:gd name="connsiteY4" fmla="*/ 502845 h 746226"/>
              <a:gd name="connsiteX5" fmla="*/ 15282 w 746386"/>
              <a:gd name="connsiteY5" fmla="*/ 636966 h 746226"/>
              <a:gd name="connsiteX6" fmla="*/ 327 w 746386"/>
              <a:gd name="connsiteY6" fmla="*/ 680400 h 746226"/>
              <a:gd name="connsiteX7" fmla="*/ 71355 w 746386"/>
              <a:gd name="connsiteY7" fmla="*/ 746218 h 746226"/>
              <a:gd name="connsiteX8" fmla="*/ 109579 w 746386"/>
              <a:gd name="connsiteY8" fmla="*/ 730978 h 746226"/>
              <a:gd name="connsiteX9" fmla="*/ 243434 w 746386"/>
              <a:gd name="connsiteY9" fmla="*/ 596895 h 746226"/>
              <a:gd name="connsiteX10" fmla="*/ 258388 w 746386"/>
              <a:gd name="connsiteY10" fmla="*/ 553470 h 746226"/>
              <a:gd name="connsiteX11" fmla="*/ 243367 w 746386"/>
              <a:gd name="connsiteY11" fmla="*/ 516323 h 746226"/>
              <a:gd name="connsiteX12" fmla="*/ 283010 w 746386"/>
              <a:gd name="connsiteY12" fmla="*/ 476689 h 746226"/>
              <a:gd name="connsiteX13" fmla="*/ 673323 w 746386"/>
              <a:gd name="connsiteY13" fmla="*/ 460679 h 746226"/>
              <a:gd name="connsiteX14" fmla="*/ 666792 w 746386"/>
              <a:gd name="connsiteY14" fmla="*/ 79525 h 746226"/>
              <a:gd name="connsiteX15" fmla="*/ 229956 w 746386"/>
              <a:gd name="connsiteY15" fmla="*/ 583436 h 746226"/>
              <a:gd name="connsiteX16" fmla="*/ 96063 w 746386"/>
              <a:gd name="connsiteY16" fmla="*/ 717557 h 746226"/>
              <a:gd name="connsiteX17" fmla="*/ 35103 w 746386"/>
              <a:gd name="connsiteY17" fmla="*/ 711300 h 746226"/>
              <a:gd name="connsiteX18" fmla="*/ 19244 w 746386"/>
              <a:gd name="connsiteY18" fmla="*/ 678762 h 746226"/>
              <a:gd name="connsiteX19" fmla="*/ 28702 w 746386"/>
              <a:gd name="connsiteY19" fmla="*/ 650425 h 746226"/>
              <a:gd name="connsiteX20" fmla="*/ 162605 w 746386"/>
              <a:gd name="connsiteY20" fmla="*/ 516304 h 746226"/>
              <a:gd name="connsiteX21" fmla="*/ 187370 w 746386"/>
              <a:gd name="connsiteY21" fmla="*/ 506617 h 746226"/>
              <a:gd name="connsiteX22" fmla="*/ 223565 w 746386"/>
              <a:gd name="connsiteY22" fmla="*/ 522562 h 746226"/>
              <a:gd name="connsiteX23" fmla="*/ 239414 w 746386"/>
              <a:gd name="connsiteY23" fmla="*/ 555109 h 746226"/>
              <a:gd name="connsiteX24" fmla="*/ 229956 w 746386"/>
              <a:gd name="connsiteY24" fmla="*/ 583436 h 746226"/>
              <a:gd name="connsiteX25" fmla="*/ 653266 w 746386"/>
              <a:gd name="connsiteY25" fmla="*/ 456658 h 746226"/>
              <a:gd name="connsiteX26" fmla="*/ 289565 w 746386"/>
              <a:gd name="connsiteY26" fmla="*/ 456641 h 746226"/>
              <a:gd name="connsiteX27" fmla="*/ 289583 w 746386"/>
              <a:gd name="connsiteY27" fmla="*/ 92941 h 746226"/>
              <a:gd name="connsiteX28" fmla="*/ 653283 w 746386"/>
              <a:gd name="connsiteY28" fmla="*/ 92958 h 746226"/>
              <a:gd name="connsiteX29" fmla="*/ 728599 w 746386"/>
              <a:gd name="connsiteY29" fmla="*/ 274807 h 746226"/>
              <a:gd name="connsiteX30" fmla="*/ 653266 w 746386"/>
              <a:gd name="connsiteY30" fmla="*/ 456658 h 746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46386" h="746226">
                <a:moveTo>
                  <a:pt x="666792" y="79525"/>
                </a:moveTo>
                <a:cubicBezTo>
                  <a:pt x="558157" y="-27580"/>
                  <a:pt x="383266" y="-26341"/>
                  <a:pt x="276160" y="82293"/>
                </a:cubicBezTo>
                <a:cubicBezTo>
                  <a:pt x="172719" y="187212"/>
                  <a:pt x="169831" y="354850"/>
                  <a:pt x="269599" y="463269"/>
                </a:cubicBezTo>
                <a:lnTo>
                  <a:pt x="229966" y="502902"/>
                </a:lnTo>
                <a:cubicBezTo>
                  <a:pt x="204305" y="482900"/>
                  <a:pt x="169691" y="482309"/>
                  <a:pt x="149194" y="502845"/>
                </a:cubicBezTo>
                <a:lnTo>
                  <a:pt x="15282" y="636966"/>
                </a:lnTo>
                <a:cubicBezTo>
                  <a:pt x="4043" y="648474"/>
                  <a:pt x="-1445" y="664414"/>
                  <a:pt x="327" y="680400"/>
                </a:cubicBezTo>
                <a:cubicBezTo>
                  <a:pt x="4331" y="716956"/>
                  <a:pt x="34602" y="745006"/>
                  <a:pt x="71355" y="746218"/>
                </a:cubicBezTo>
                <a:cubicBezTo>
                  <a:pt x="85626" y="746473"/>
                  <a:pt x="99399" y="740980"/>
                  <a:pt x="109579" y="730978"/>
                </a:cubicBezTo>
                <a:lnTo>
                  <a:pt x="243434" y="596895"/>
                </a:lnTo>
                <a:cubicBezTo>
                  <a:pt x="254674" y="585392"/>
                  <a:pt x="260162" y="569454"/>
                  <a:pt x="258388" y="553470"/>
                </a:cubicBezTo>
                <a:cubicBezTo>
                  <a:pt x="257080" y="539895"/>
                  <a:pt x="251863" y="526992"/>
                  <a:pt x="243367" y="516323"/>
                </a:cubicBezTo>
                <a:lnTo>
                  <a:pt x="283010" y="476689"/>
                </a:lnTo>
                <a:cubicBezTo>
                  <a:pt x="395213" y="580050"/>
                  <a:pt x="569962" y="572882"/>
                  <a:pt x="673323" y="460679"/>
                </a:cubicBezTo>
                <a:cubicBezTo>
                  <a:pt x="773214" y="352244"/>
                  <a:pt x="770338" y="184475"/>
                  <a:pt x="666792" y="79525"/>
                </a:cubicBezTo>
                <a:close/>
                <a:moveTo>
                  <a:pt x="229956" y="583436"/>
                </a:moveTo>
                <a:lnTo>
                  <a:pt x="96063" y="717557"/>
                </a:lnTo>
                <a:cubicBezTo>
                  <a:pt x="81014" y="732626"/>
                  <a:pt x="53686" y="729807"/>
                  <a:pt x="35103" y="711300"/>
                </a:cubicBezTo>
                <a:cubicBezTo>
                  <a:pt x="26155" y="702656"/>
                  <a:pt x="20540" y="691135"/>
                  <a:pt x="19244" y="678762"/>
                </a:cubicBezTo>
                <a:cubicBezTo>
                  <a:pt x="18003" y="668378"/>
                  <a:pt x="21473" y="657982"/>
                  <a:pt x="28702" y="650425"/>
                </a:cubicBezTo>
                <a:lnTo>
                  <a:pt x="162605" y="516304"/>
                </a:lnTo>
                <a:cubicBezTo>
                  <a:pt x="169224" y="509879"/>
                  <a:pt x="178149" y="506388"/>
                  <a:pt x="187370" y="506617"/>
                </a:cubicBezTo>
                <a:cubicBezTo>
                  <a:pt x="201054" y="506998"/>
                  <a:pt x="214047" y="512721"/>
                  <a:pt x="223565" y="522562"/>
                </a:cubicBezTo>
                <a:cubicBezTo>
                  <a:pt x="232511" y="531209"/>
                  <a:pt x="238122" y="542734"/>
                  <a:pt x="239414" y="555109"/>
                </a:cubicBezTo>
                <a:cubicBezTo>
                  <a:pt x="240656" y="565490"/>
                  <a:pt x="237186" y="575883"/>
                  <a:pt x="229956" y="583436"/>
                </a:cubicBezTo>
                <a:close/>
                <a:moveTo>
                  <a:pt x="653266" y="456658"/>
                </a:moveTo>
                <a:cubicBezTo>
                  <a:pt x="552829" y="557087"/>
                  <a:pt x="389994" y="557079"/>
                  <a:pt x="289565" y="456641"/>
                </a:cubicBezTo>
                <a:cubicBezTo>
                  <a:pt x="189138" y="356204"/>
                  <a:pt x="189145" y="193369"/>
                  <a:pt x="289583" y="92941"/>
                </a:cubicBezTo>
                <a:cubicBezTo>
                  <a:pt x="390020" y="-7487"/>
                  <a:pt x="552855" y="-7480"/>
                  <a:pt x="653283" y="92958"/>
                </a:cubicBezTo>
                <a:cubicBezTo>
                  <a:pt x="701509" y="141188"/>
                  <a:pt x="728601" y="206601"/>
                  <a:pt x="728599" y="274807"/>
                </a:cubicBezTo>
                <a:cubicBezTo>
                  <a:pt x="728566" y="343010"/>
                  <a:pt x="701473" y="408412"/>
                  <a:pt x="653266" y="456658"/>
                </a:cubicBezTo>
                <a:close/>
              </a:path>
            </a:pathLst>
          </a:custGeom>
          <a:solidFill>
            <a:srgbClr val="008CCF"/>
          </a:solidFill>
          <a:ln w="9525" cap="flat">
            <a:solidFill>
              <a:srgbClr val="008CCF"/>
            </a:solidFill>
            <a:prstDash val="solid"/>
            <a:miter/>
          </a:ln>
        </p:spPr>
        <p:txBody>
          <a:bodyPr rtlCol="0" anchor="ctr"/>
          <a:lstStyle/>
          <a:p>
            <a:endParaRPr lang="ja-JP" altLang="en-US"/>
          </a:p>
        </p:txBody>
      </p:sp>
      <p:sp>
        <p:nvSpPr>
          <p:cNvPr id="19" name="楕円 18">
            <a:extLst>
              <a:ext uri="{FF2B5EF4-FFF2-40B4-BE49-F238E27FC236}">
                <a16:creationId xmlns:a16="http://schemas.microsoft.com/office/drawing/2014/main" id="{E5FC5032-DFDC-3072-D497-464036BF6C1C}"/>
              </a:ext>
            </a:extLst>
          </p:cNvPr>
          <p:cNvSpPr/>
          <p:nvPr/>
        </p:nvSpPr>
        <p:spPr>
          <a:xfrm>
            <a:off x="858317" y="3633930"/>
            <a:ext cx="468000" cy="468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
        <p:nvSpPr>
          <p:cNvPr id="20" name="フリーフォーム: 図形 19">
            <a:extLst>
              <a:ext uri="{FF2B5EF4-FFF2-40B4-BE49-F238E27FC236}">
                <a16:creationId xmlns:a16="http://schemas.microsoft.com/office/drawing/2014/main" id="{7036F880-2DCE-417B-23D2-C681DB29C4DD}"/>
              </a:ext>
            </a:extLst>
          </p:cNvPr>
          <p:cNvSpPr/>
          <p:nvPr/>
        </p:nvSpPr>
        <p:spPr>
          <a:xfrm>
            <a:off x="930317" y="3705930"/>
            <a:ext cx="324000" cy="324000"/>
          </a:xfrm>
          <a:custGeom>
            <a:avLst/>
            <a:gdLst>
              <a:gd name="connsiteX0" fmla="*/ 666792 w 746386"/>
              <a:gd name="connsiteY0" fmla="*/ 79525 h 746226"/>
              <a:gd name="connsiteX1" fmla="*/ 276160 w 746386"/>
              <a:gd name="connsiteY1" fmla="*/ 82293 h 746226"/>
              <a:gd name="connsiteX2" fmla="*/ 269599 w 746386"/>
              <a:gd name="connsiteY2" fmla="*/ 463269 h 746226"/>
              <a:gd name="connsiteX3" fmla="*/ 229966 w 746386"/>
              <a:gd name="connsiteY3" fmla="*/ 502902 h 746226"/>
              <a:gd name="connsiteX4" fmla="*/ 149194 w 746386"/>
              <a:gd name="connsiteY4" fmla="*/ 502845 h 746226"/>
              <a:gd name="connsiteX5" fmla="*/ 15282 w 746386"/>
              <a:gd name="connsiteY5" fmla="*/ 636966 h 746226"/>
              <a:gd name="connsiteX6" fmla="*/ 327 w 746386"/>
              <a:gd name="connsiteY6" fmla="*/ 680400 h 746226"/>
              <a:gd name="connsiteX7" fmla="*/ 71355 w 746386"/>
              <a:gd name="connsiteY7" fmla="*/ 746218 h 746226"/>
              <a:gd name="connsiteX8" fmla="*/ 109579 w 746386"/>
              <a:gd name="connsiteY8" fmla="*/ 730978 h 746226"/>
              <a:gd name="connsiteX9" fmla="*/ 243434 w 746386"/>
              <a:gd name="connsiteY9" fmla="*/ 596895 h 746226"/>
              <a:gd name="connsiteX10" fmla="*/ 258388 w 746386"/>
              <a:gd name="connsiteY10" fmla="*/ 553470 h 746226"/>
              <a:gd name="connsiteX11" fmla="*/ 243367 w 746386"/>
              <a:gd name="connsiteY11" fmla="*/ 516323 h 746226"/>
              <a:gd name="connsiteX12" fmla="*/ 283010 w 746386"/>
              <a:gd name="connsiteY12" fmla="*/ 476689 h 746226"/>
              <a:gd name="connsiteX13" fmla="*/ 673323 w 746386"/>
              <a:gd name="connsiteY13" fmla="*/ 460679 h 746226"/>
              <a:gd name="connsiteX14" fmla="*/ 666792 w 746386"/>
              <a:gd name="connsiteY14" fmla="*/ 79525 h 746226"/>
              <a:gd name="connsiteX15" fmla="*/ 229956 w 746386"/>
              <a:gd name="connsiteY15" fmla="*/ 583436 h 746226"/>
              <a:gd name="connsiteX16" fmla="*/ 96063 w 746386"/>
              <a:gd name="connsiteY16" fmla="*/ 717557 h 746226"/>
              <a:gd name="connsiteX17" fmla="*/ 35103 w 746386"/>
              <a:gd name="connsiteY17" fmla="*/ 711300 h 746226"/>
              <a:gd name="connsiteX18" fmla="*/ 19244 w 746386"/>
              <a:gd name="connsiteY18" fmla="*/ 678762 h 746226"/>
              <a:gd name="connsiteX19" fmla="*/ 28702 w 746386"/>
              <a:gd name="connsiteY19" fmla="*/ 650425 h 746226"/>
              <a:gd name="connsiteX20" fmla="*/ 162605 w 746386"/>
              <a:gd name="connsiteY20" fmla="*/ 516304 h 746226"/>
              <a:gd name="connsiteX21" fmla="*/ 187370 w 746386"/>
              <a:gd name="connsiteY21" fmla="*/ 506617 h 746226"/>
              <a:gd name="connsiteX22" fmla="*/ 223565 w 746386"/>
              <a:gd name="connsiteY22" fmla="*/ 522562 h 746226"/>
              <a:gd name="connsiteX23" fmla="*/ 239414 w 746386"/>
              <a:gd name="connsiteY23" fmla="*/ 555109 h 746226"/>
              <a:gd name="connsiteX24" fmla="*/ 229956 w 746386"/>
              <a:gd name="connsiteY24" fmla="*/ 583436 h 746226"/>
              <a:gd name="connsiteX25" fmla="*/ 653266 w 746386"/>
              <a:gd name="connsiteY25" fmla="*/ 456658 h 746226"/>
              <a:gd name="connsiteX26" fmla="*/ 289565 w 746386"/>
              <a:gd name="connsiteY26" fmla="*/ 456641 h 746226"/>
              <a:gd name="connsiteX27" fmla="*/ 289583 w 746386"/>
              <a:gd name="connsiteY27" fmla="*/ 92941 h 746226"/>
              <a:gd name="connsiteX28" fmla="*/ 653283 w 746386"/>
              <a:gd name="connsiteY28" fmla="*/ 92958 h 746226"/>
              <a:gd name="connsiteX29" fmla="*/ 728599 w 746386"/>
              <a:gd name="connsiteY29" fmla="*/ 274807 h 746226"/>
              <a:gd name="connsiteX30" fmla="*/ 653266 w 746386"/>
              <a:gd name="connsiteY30" fmla="*/ 456658 h 746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46386" h="746226">
                <a:moveTo>
                  <a:pt x="666792" y="79525"/>
                </a:moveTo>
                <a:cubicBezTo>
                  <a:pt x="558157" y="-27580"/>
                  <a:pt x="383266" y="-26341"/>
                  <a:pt x="276160" y="82293"/>
                </a:cubicBezTo>
                <a:cubicBezTo>
                  <a:pt x="172719" y="187212"/>
                  <a:pt x="169831" y="354850"/>
                  <a:pt x="269599" y="463269"/>
                </a:cubicBezTo>
                <a:lnTo>
                  <a:pt x="229966" y="502902"/>
                </a:lnTo>
                <a:cubicBezTo>
                  <a:pt x="204305" y="482900"/>
                  <a:pt x="169691" y="482309"/>
                  <a:pt x="149194" y="502845"/>
                </a:cubicBezTo>
                <a:lnTo>
                  <a:pt x="15282" y="636966"/>
                </a:lnTo>
                <a:cubicBezTo>
                  <a:pt x="4043" y="648474"/>
                  <a:pt x="-1445" y="664414"/>
                  <a:pt x="327" y="680400"/>
                </a:cubicBezTo>
                <a:cubicBezTo>
                  <a:pt x="4331" y="716956"/>
                  <a:pt x="34602" y="745006"/>
                  <a:pt x="71355" y="746218"/>
                </a:cubicBezTo>
                <a:cubicBezTo>
                  <a:pt x="85626" y="746473"/>
                  <a:pt x="99399" y="740980"/>
                  <a:pt x="109579" y="730978"/>
                </a:cubicBezTo>
                <a:lnTo>
                  <a:pt x="243434" y="596895"/>
                </a:lnTo>
                <a:cubicBezTo>
                  <a:pt x="254674" y="585392"/>
                  <a:pt x="260162" y="569454"/>
                  <a:pt x="258388" y="553470"/>
                </a:cubicBezTo>
                <a:cubicBezTo>
                  <a:pt x="257080" y="539895"/>
                  <a:pt x="251863" y="526992"/>
                  <a:pt x="243367" y="516323"/>
                </a:cubicBezTo>
                <a:lnTo>
                  <a:pt x="283010" y="476689"/>
                </a:lnTo>
                <a:cubicBezTo>
                  <a:pt x="395213" y="580050"/>
                  <a:pt x="569962" y="572882"/>
                  <a:pt x="673323" y="460679"/>
                </a:cubicBezTo>
                <a:cubicBezTo>
                  <a:pt x="773214" y="352244"/>
                  <a:pt x="770338" y="184475"/>
                  <a:pt x="666792" y="79525"/>
                </a:cubicBezTo>
                <a:close/>
                <a:moveTo>
                  <a:pt x="229956" y="583436"/>
                </a:moveTo>
                <a:lnTo>
                  <a:pt x="96063" y="717557"/>
                </a:lnTo>
                <a:cubicBezTo>
                  <a:pt x="81014" y="732626"/>
                  <a:pt x="53686" y="729807"/>
                  <a:pt x="35103" y="711300"/>
                </a:cubicBezTo>
                <a:cubicBezTo>
                  <a:pt x="26155" y="702656"/>
                  <a:pt x="20540" y="691135"/>
                  <a:pt x="19244" y="678762"/>
                </a:cubicBezTo>
                <a:cubicBezTo>
                  <a:pt x="18003" y="668378"/>
                  <a:pt x="21473" y="657982"/>
                  <a:pt x="28702" y="650425"/>
                </a:cubicBezTo>
                <a:lnTo>
                  <a:pt x="162605" y="516304"/>
                </a:lnTo>
                <a:cubicBezTo>
                  <a:pt x="169224" y="509879"/>
                  <a:pt x="178149" y="506388"/>
                  <a:pt x="187370" y="506617"/>
                </a:cubicBezTo>
                <a:cubicBezTo>
                  <a:pt x="201054" y="506998"/>
                  <a:pt x="214047" y="512721"/>
                  <a:pt x="223565" y="522562"/>
                </a:cubicBezTo>
                <a:cubicBezTo>
                  <a:pt x="232511" y="531209"/>
                  <a:pt x="238122" y="542734"/>
                  <a:pt x="239414" y="555109"/>
                </a:cubicBezTo>
                <a:cubicBezTo>
                  <a:pt x="240656" y="565490"/>
                  <a:pt x="237186" y="575883"/>
                  <a:pt x="229956" y="583436"/>
                </a:cubicBezTo>
                <a:close/>
                <a:moveTo>
                  <a:pt x="653266" y="456658"/>
                </a:moveTo>
                <a:cubicBezTo>
                  <a:pt x="552829" y="557087"/>
                  <a:pt x="389994" y="557079"/>
                  <a:pt x="289565" y="456641"/>
                </a:cubicBezTo>
                <a:cubicBezTo>
                  <a:pt x="189138" y="356204"/>
                  <a:pt x="189145" y="193369"/>
                  <a:pt x="289583" y="92941"/>
                </a:cubicBezTo>
                <a:cubicBezTo>
                  <a:pt x="390020" y="-7487"/>
                  <a:pt x="552855" y="-7480"/>
                  <a:pt x="653283" y="92958"/>
                </a:cubicBezTo>
                <a:cubicBezTo>
                  <a:pt x="701509" y="141188"/>
                  <a:pt x="728601" y="206601"/>
                  <a:pt x="728599" y="274807"/>
                </a:cubicBezTo>
                <a:cubicBezTo>
                  <a:pt x="728566" y="343010"/>
                  <a:pt x="701473" y="408412"/>
                  <a:pt x="653266" y="456658"/>
                </a:cubicBezTo>
                <a:close/>
              </a:path>
            </a:pathLst>
          </a:custGeom>
          <a:solidFill>
            <a:srgbClr val="7F7F7F"/>
          </a:solidFill>
          <a:ln w="9525" cap="flat">
            <a:solidFill>
              <a:srgbClr val="7F7F7F"/>
            </a:solidFill>
            <a:prstDash val="solid"/>
            <a:miter/>
          </a:ln>
        </p:spPr>
        <p:txBody>
          <a:bodyPr rtlCol="0" anchor="ctr"/>
          <a:lstStyle/>
          <a:p>
            <a:endParaRPr lang="ja-JP" altLang="en-US"/>
          </a:p>
        </p:txBody>
      </p:sp>
      <p:sp>
        <p:nvSpPr>
          <p:cNvPr id="21" name="テキスト プレースホルダー 5">
            <a:extLst>
              <a:ext uri="{FF2B5EF4-FFF2-40B4-BE49-F238E27FC236}">
                <a16:creationId xmlns:a16="http://schemas.microsoft.com/office/drawing/2014/main" id="{8C55A197-E77F-D6F0-F346-8F156F3F5331}"/>
              </a:ext>
            </a:extLst>
          </p:cNvPr>
          <p:cNvSpPr txBox="1">
            <a:spLocks/>
          </p:cNvSpPr>
          <p:nvPr/>
        </p:nvSpPr>
        <p:spPr>
          <a:xfrm>
            <a:off x="1583668" y="2324049"/>
            <a:ext cx="409247" cy="279306"/>
          </a:xfrm>
          <a:prstGeom prst="rect">
            <a:avLst/>
          </a:prstGeom>
        </p:spPr>
        <p:txBody>
          <a:bodyPr wrap="none" lIns="36000" tIns="36000" rIns="36000" bIns="72000" anchor="ctr"/>
          <a:lstStyle>
            <a:lvl1pPr marL="0" indent="0" algn="l" defTabSz="914400" rtl="0" eaLnBrk="1" latinLnBrk="0" hangingPunct="1">
              <a:spcBef>
                <a:spcPct val="20000"/>
              </a:spcBef>
              <a:buFont typeface="Arial" panose="020B0604020202020204" pitchFamily="34" charset="0"/>
              <a:buNone/>
              <a:defRPr kumimoji="1"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lgn="ctr"/>
            <a:r>
              <a:rPr lang="en-US" altLang="ja-JP" sz="4000" b="1" dirty="0">
                <a:solidFill>
                  <a:schemeClr val="bg1"/>
                </a:solidFill>
                <a:latin typeface="Calibri" panose="020F0502020204030204" pitchFamily="34" charset="0"/>
                <a:ea typeface="Calibri" panose="020F0502020204030204" pitchFamily="34" charset="0"/>
                <a:cs typeface="Calibri" panose="020F0502020204030204" pitchFamily="34" charset="0"/>
              </a:rPr>
              <a:t>1</a:t>
            </a:r>
          </a:p>
        </p:txBody>
      </p:sp>
      <p:sp>
        <p:nvSpPr>
          <p:cNvPr id="22" name="テキスト プレースホルダー 5">
            <a:extLst>
              <a:ext uri="{FF2B5EF4-FFF2-40B4-BE49-F238E27FC236}">
                <a16:creationId xmlns:a16="http://schemas.microsoft.com/office/drawing/2014/main" id="{89C88217-9745-1BBD-AC17-D2420D9FA726}"/>
              </a:ext>
            </a:extLst>
          </p:cNvPr>
          <p:cNvSpPr txBox="1">
            <a:spLocks/>
          </p:cNvSpPr>
          <p:nvPr/>
        </p:nvSpPr>
        <p:spPr>
          <a:xfrm>
            <a:off x="1583668" y="3026163"/>
            <a:ext cx="409247" cy="279306"/>
          </a:xfrm>
          <a:prstGeom prst="rect">
            <a:avLst/>
          </a:prstGeom>
        </p:spPr>
        <p:txBody>
          <a:bodyPr wrap="none" lIns="36000" tIns="36000" rIns="36000" bIns="72000" anchor="ctr"/>
          <a:lstStyle>
            <a:lvl1pPr marL="0" indent="0" algn="l" defTabSz="914400" rtl="0" eaLnBrk="1" latinLnBrk="0" hangingPunct="1">
              <a:spcBef>
                <a:spcPct val="20000"/>
              </a:spcBef>
              <a:buFont typeface="Arial" panose="020B0604020202020204" pitchFamily="34" charset="0"/>
              <a:buNone/>
              <a:defRPr kumimoji="1"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lgn="ctr"/>
            <a:r>
              <a:rPr lang="en-US" altLang="ja-JP" sz="4000" b="1" dirty="0">
                <a:solidFill>
                  <a:schemeClr val="bg1"/>
                </a:solidFill>
                <a:latin typeface="Calibri" panose="020F0502020204030204" pitchFamily="34" charset="0"/>
                <a:ea typeface="Calibri" panose="020F0502020204030204" pitchFamily="34" charset="0"/>
                <a:cs typeface="Calibri" panose="020F0502020204030204" pitchFamily="34" charset="0"/>
              </a:rPr>
              <a:t>2</a:t>
            </a:r>
          </a:p>
        </p:txBody>
      </p:sp>
      <p:sp>
        <p:nvSpPr>
          <p:cNvPr id="23" name="テキスト プレースホルダー 5">
            <a:extLst>
              <a:ext uri="{FF2B5EF4-FFF2-40B4-BE49-F238E27FC236}">
                <a16:creationId xmlns:a16="http://schemas.microsoft.com/office/drawing/2014/main" id="{8A13B0A0-0ADA-5E2F-1714-A3A5CC3951B1}"/>
              </a:ext>
            </a:extLst>
          </p:cNvPr>
          <p:cNvSpPr txBox="1">
            <a:spLocks/>
          </p:cNvSpPr>
          <p:nvPr/>
        </p:nvSpPr>
        <p:spPr>
          <a:xfrm>
            <a:off x="359729" y="4345020"/>
            <a:ext cx="8640763" cy="279306"/>
          </a:xfrm>
          <a:prstGeom prst="rect">
            <a:avLst/>
          </a:prstGeom>
        </p:spPr>
        <p:txBody>
          <a:bodyPr/>
          <a:lstStyle>
            <a:lvl1pPr marL="0" indent="0" algn="l" defTabSz="914400" rtl="0" eaLnBrk="1" latinLnBrk="0" hangingPunct="1">
              <a:spcBef>
                <a:spcPct val="20000"/>
              </a:spcBef>
              <a:buFont typeface="Arial" panose="020B0604020202020204" pitchFamily="34" charset="0"/>
              <a:buNone/>
              <a:defRPr kumimoji="1"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ja-JP" altLang="en-US" sz="1400" dirty="0"/>
              <a:t>例えば、</a:t>
            </a:r>
            <a:r>
              <a:rPr lang="en-US" altLang="ja-JP" sz="1400" dirty="0"/>
              <a:t>AI</a:t>
            </a:r>
            <a:r>
              <a:rPr lang="ja-JP" altLang="en-US" sz="1400" dirty="0"/>
              <a:t>経費パターンマスタに取引先名と電話番号を設定し、取引先名が不一致、</a:t>
            </a:r>
            <a:endParaRPr lang="en-US" altLang="ja-JP" sz="1400" dirty="0"/>
          </a:p>
          <a:p>
            <a:r>
              <a:rPr lang="ja-JP" altLang="en-US" sz="1400" dirty="0"/>
              <a:t>電話番号が</a:t>
            </a:r>
            <a:r>
              <a:rPr lang="en-US" altLang="ja-JP" sz="1400" dirty="0"/>
              <a:t>1</a:t>
            </a:r>
            <a:r>
              <a:rPr lang="ja-JP" altLang="en-US" sz="1400" dirty="0"/>
              <a:t>社のみ一致であると、電話番号照合のタイミングで仕入先マスタから仕入先を特定します。</a:t>
            </a:r>
            <a:endParaRPr lang="en-US" altLang="ja-JP" sz="1400" dirty="0"/>
          </a:p>
          <a:p>
            <a:endParaRPr lang="en-US" altLang="ja-JP" sz="1400" dirty="0"/>
          </a:p>
          <a:p>
            <a:endParaRPr lang="en-US" altLang="ja-JP" sz="1400" dirty="0"/>
          </a:p>
        </p:txBody>
      </p:sp>
      <p:sp>
        <p:nvSpPr>
          <p:cNvPr id="24" name="二等辺三角形 23">
            <a:extLst>
              <a:ext uri="{FF2B5EF4-FFF2-40B4-BE49-F238E27FC236}">
                <a16:creationId xmlns:a16="http://schemas.microsoft.com/office/drawing/2014/main" id="{DA98EFCA-3311-DCFD-6A23-A24B8EAB45EE}"/>
              </a:ext>
            </a:extLst>
          </p:cNvPr>
          <p:cNvSpPr/>
          <p:nvPr/>
        </p:nvSpPr>
        <p:spPr>
          <a:xfrm rot="5400000">
            <a:off x="4477694" y="2373702"/>
            <a:ext cx="252000" cy="180000"/>
          </a:xfrm>
          <a:prstGeom prst="triangl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
        <p:nvSpPr>
          <p:cNvPr id="25" name="二等辺三角形 24">
            <a:extLst>
              <a:ext uri="{FF2B5EF4-FFF2-40B4-BE49-F238E27FC236}">
                <a16:creationId xmlns:a16="http://schemas.microsoft.com/office/drawing/2014/main" id="{4902101A-2B5C-98CE-181D-E2BEAAB3A663}"/>
              </a:ext>
            </a:extLst>
          </p:cNvPr>
          <p:cNvSpPr/>
          <p:nvPr/>
        </p:nvSpPr>
        <p:spPr>
          <a:xfrm rot="5400000">
            <a:off x="4477694" y="3075816"/>
            <a:ext cx="252000" cy="180000"/>
          </a:xfrm>
          <a:prstGeom prst="triangl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
        <p:nvSpPr>
          <p:cNvPr id="26" name="二等辺三角形 25">
            <a:extLst>
              <a:ext uri="{FF2B5EF4-FFF2-40B4-BE49-F238E27FC236}">
                <a16:creationId xmlns:a16="http://schemas.microsoft.com/office/drawing/2014/main" id="{287DEE6C-0BDE-EA81-10EB-A0E6E45577EA}"/>
              </a:ext>
            </a:extLst>
          </p:cNvPr>
          <p:cNvSpPr/>
          <p:nvPr/>
        </p:nvSpPr>
        <p:spPr>
          <a:xfrm rot="5400000">
            <a:off x="4477694" y="3777930"/>
            <a:ext cx="252000" cy="180000"/>
          </a:xfrm>
          <a:prstGeom prst="triangl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Tree>
    <p:extLst>
      <p:ext uri="{BB962C8B-B14F-4D97-AF65-F5344CB8AC3E}">
        <p14:creationId xmlns:p14="http://schemas.microsoft.com/office/powerpoint/2010/main" val="8893594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23</a:t>
            </a:fld>
            <a:endParaRPr kumimoji="1" lang="ja-JP" altLang="en-US" dirty="0"/>
          </a:p>
        </p:txBody>
      </p:sp>
      <p:sp>
        <p:nvSpPr>
          <p:cNvPr id="3" name="タイトル 2"/>
          <p:cNvSpPr>
            <a:spLocks noGrp="1"/>
          </p:cNvSpPr>
          <p:nvPr>
            <p:ph type="title"/>
          </p:nvPr>
        </p:nvSpPr>
        <p:spPr>
          <a:xfrm>
            <a:off x="288000" y="346628"/>
            <a:ext cx="7200000" cy="360000"/>
          </a:xfrm>
        </p:spPr>
        <p:txBody>
          <a:bodyPr/>
          <a:lstStyle/>
          <a:p>
            <a:r>
              <a:rPr lang="en-US" altLang="ja-JP" dirty="0"/>
              <a:t>AI</a:t>
            </a:r>
            <a:r>
              <a:rPr lang="ja-JP" altLang="en-US" dirty="0"/>
              <a:t>経費パターンマスタ登録</a:t>
            </a:r>
            <a:r>
              <a:rPr lang="en-US" altLang="ja-JP" dirty="0"/>
              <a:t>(</a:t>
            </a:r>
            <a:r>
              <a:rPr lang="ja-JP" altLang="en-US" dirty="0"/>
              <a:t>請求書・請求書明細</a:t>
            </a:r>
            <a:r>
              <a:rPr lang="en-US" altLang="ja-JP" dirty="0"/>
              <a:t>)</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5" name="四角形: 角を丸くする 4">
            <a:extLst>
              <a:ext uri="{FF2B5EF4-FFF2-40B4-BE49-F238E27FC236}">
                <a16:creationId xmlns:a16="http://schemas.microsoft.com/office/drawing/2014/main" id="{9E549AC8-A99B-3B39-A3CB-3C0D1FE93E58}"/>
              </a:ext>
            </a:extLst>
          </p:cNvPr>
          <p:cNvSpPr/>
          <p:nvPr/>
        </p:nvSpPr>
        <p:spPr>
          <a:xfrm>
            <a:off x="576323" y="1419658"/>
            <a:ext cx="1293302" cy="324000"/>
          </a:xfrm>
          <a:prstGeom prst="roundRect">
            <a:avLst>
              <a:gd name="adj" fmla="val 50000"/>
            </a:avLst>
          </a:prstGeom>
          <a:solidFill>
            <a:srgbClr val="008CCF"/>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54000" rIns="36000" bIns="36000" rtlCol="0" anchor="ctr"/>
          <a:lstStyle/>
          <a:p>
            <a:pPr algn="ctr"/>
            <a:r>
              <a:rPr kumimoji="1" lang="ja-JP" altLang="en-US" sz="1200" dirty="0">
                <a:solidFill>
                  <a:schemeClr val="bg1"/>
                </a:solidFill>
              </a:rPr>
              <a:t>取引先名</a:t>
            </a:r>
          </a:p>
        </p:txBody>
      </p:sp>
      <p:sp>
        <p:nvSpPr>
          <p:cNvPr id="6" name="四角形: 角を丸くする 5">
            <a:extLst>
              <a:ext uri="{FF2B5EF4-FFF2-40B4-BE49-F238E27FC236}">
                <a16:creationId xmlns:a16="http://schemas.microsoft.com/office/drawing/2014/main" id="{5D9D1B8C-5E07-359C-8194-B78A13DF961C}"/>
              </a:ext>
            </a:extLst>
          </p:cNvPr>
          <p:cNvSpPr/>
          <p:nvPr/>
        </p:nvSpPr>
        <p:spPr>
          <a:xfrm>
            <a:off x="5739923" y="3741916"/>
            <a:ext cx="1293302" cy="324000"/>
          </a:xfrm>
          <a:prstGeom prst="roundRect">
            <a:avLst>
              <a:gd name="adj" fmla="val 50000"/>
            </a:avLst>
          </a:prstGeom>
          <a:solidFill>
            <a:srgbClr val="008CCF"/>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54000" rIns="36000" bIns="36000" rtlCol="0" anchor="ctr"/>
          <a:lstStyle/>
          <a:p>
            <a:pPr algn="ctr"/>
            <a:r>
              <a:rPr kumimoji="1" lang="ja-JP" altLang="en-US" sz="1200" dirty="0">
                <a:solidFill>
                  <a:schemeClr val="bg1"/>
                </a:solidFill>
              </a:rPr>
              <a:t>事業者登録番号</a:t>
            </a:r>
          </a:p>
        </p:txBody>
      </p:sp>
      <p:sp>
        <p:nvSpPr>
          <p:cNvPr id="8" name="四角形: 角を丸くする 7">
            <a:extLst>
              <a:ext uri="{FF2B5EF4-FFF2-40B4-BE49-F238E27FC236}">
                <a16:creationId xmlns:a16="http://schemas.microsoft.com/office/drawing/2014/main" id="{50B916CF-A153-F3EC-6E9E-701932028B50}"/>
              </a:ext>
            </a:extLst>
          </p:cNvPr>
          <p:cNvSpPr/>
          <p:nvPr/>
        </p:nvSpPr>
        <p:spPr>
          <a:xfrm>
            <a:off x="2297523" y="2193744"/>
            <a:ext cx="1293302" cy="324000"/>
          </a:xfrm>
          <a:prstGeom prst="roundRect">
            <a:avLst>
              <a:gd name="adj" fmla="val 50000"/>
            </a:avLst>
          </a:prstGeom>
          <a:solidFill>
            <a:srgbClr val="008CCF"/>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54000" rIns="36000" bIns="36000" rtlCol="0" anchor="ctr"/>
          <a:lstStyle/>
          <a:p>
            <a:pPr algn="ctr"/>
            <a:r>
              <a:rPr kumimoji="1" lang="ja-JP" altLang="en-US" sz="1200" dirty="0">
                <a:solidFill>
                  <a:schemeClr val="bg1"/>
                </a:solidFill>
              </a:rPr>
              <a:t>電話番号</a:t>
            </a:r>
          </a:p>
        </p:txBody>
      </p:sp>
      <p:sp>
        <p:nvSpPr>
          <p:cNvPr id="9" name="四角形: 角を丸くする 8">
            <a:extLst>
              <a:ext uri="{FF2B5EF4-FFF2-40B4-BE49-F238E27FC236}">
                <a16:creationId xmlns:a16="http://schemas.microsoft.com/office/drawing/2014/main" id="{929CDB43-8BAC-8173-D641-7B36FCEE0CD3}"/>
              </a:ext>
            </a:extLst>
          </p:cNvPr>
          <p:cNvSpPr/>
          <p:nvPr/>
        </p:nvSpPr>
        <p:spPr>
          <a:xfrm>
            <a:off x="4018723" y="2967830"/>
            <a:ext cx="1293302" cy="324000"/>
          </a:xfrm>
          <a:prstGeom prst="roundRect">
            <a:avLst>
              <a:gd name="adj" fmla="val 50000"/>
            </a:avLst>
          </a:prstGeom>
          <a:solidFill>
            <a:srgbClr val="008CCF"/>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54000" rIns="36000" bIns="36000" rtlCol="0" anchor="ctr"/>
          <a:lstStyle/>
          <a:p>
            <a:pPr algn="ctr"/>
            <a:r>
              <a:rPr kumimoji="1" lang="ja-JP" altLang="en-US" sz="1200" dirty="0">
                <a:solidFill>
                  <a:schemeClr val="bg1"/>
                </a:solidFill>
              </a:rPr>
              <a:t>振込先</a:t>
            </a:r>
          </a:p>
        </p:txBody>
      </p:sp>
      <p:sp>
        <p:nvSpPr>
          <p:cNvPr id="14" name="フリーフォーム: 図形 13">
            <a:extLst>
              <a:ext uri="{FF2B5EF4-FFF2-40B4-BE49-F238E27FC236}">
                <a16:creationId xmlns:a16="http://schemas.microsoft.com/office/drawing/2014/main" id="{C55D3428-4CA5-6EEA-7C64-5961046BFB15}"/>
              </a:ext>
            </a:extLst>
          </p:cNvPr>
          <p:cNvSpPr/>
          <p:nvPr/>
        </p:nvSpPr>
        <p:spPr>
          <a:xfrm>
            <a:off x="126000" y="1433266"/>
            <a:ext cx="324000" cy="324000"/>
          </a:xfrm>
          <a:custGeom>
            <a:avLst/>
            <a:gdLst>
              <a:gd name="connsiteX0" fmla="*/ 666792 w 746386"/>
              <a:gd name="connsiteY0" fmla="*/ 79525 h 746226"/>
              <a:gd name="connsiteX1" fmla="*/ 276160 w 746386"/>
              <a:gd name="connsiteY1" fmla="*/ 82293 h 746226"/>
              <a:gd name="connsiteX2" fmla="*/ 269599 w 746386"/>
              <a:gd name="connsiteY2" fmla="*/ 463269 h 746226"/>
              <a:gd name="connsiteX3" fmla="*/ 229966 w 746386"/>
              <a:gd name="connsiteY3" fmla="*/ 502902 h 746226"/>
              <a:gd name="connsiteX4" fmla="*/ 149194 w 746386"/>
              <a:gd name="connsiteY4" fmla="*/ 502845 h 746226"/>
              <a:gd name="connsiteX5" fmla="*/ 15282 w 746386"/>
              <a:gd name="connsiteY5" fmla="*/ 636966 h 746226"/>
              <a:gd name="connsiteX6" fmla="*/ 327 w 746386"/>
              <a:gd name="connsiteY6" fmla="*/ 680400 h 746226"/>
              <a:gd name="connsiteX7" fmla="*/ 71355 w 746386"/>
              <a:gd name="connsiteY7" fmla="*/ 746218 h 746226"/>
              <a:gd name="connsiteX8" fmla="*/ 109579 w 746386"/>
              <a:gd name="connsiteY8" fmla="*/ 730978 h 746226"/>
              <a:gd name="connsiteX9" fmla="*/ 243434 w 746386"/>
              <a:gd name="connsiteY9" fmla="*/ 596895 h 746226"/>
              <a:gd name="connsiteX10" fmla="*/ 258388 w 746386"/>
              <a:gd name="connsiteY10" fmla="*/ 553470 h 746226"/>
              <a:gd name="connsiteX11" fmla="*/ 243367 w 746386"/>
              <a:gd name="connsiteY11" fmla="*/ 516323 h 746226"/>
              <a:gd name="connsiteX12" fmla="*/ 283010 w 746386"/>
              <a:gd name="connsiteY12" fmla="*/ 476689 h 746226"/>
              <a:gd name="connsiteX13" fmla="*/ 673323 w 746386"/>
              <a:gd name="connsiteY13" fmla="*/ 460679 h 746226"/>
              <a:gd name="connsiteX14" fmla="*/ 666792 w 746386"/>
              <a:gd name="connsiteY14" fmla="*/ 79525 h 746226"/>
              <a:gd name="connsiteX15" fmla="*/ 229956 w 746386"/>
              <a:gd name="connsiteY15" fmla="*/ 583436 h 746226"/>
              <a:gd name="connsiteX16" fmla="*/ 96063 w 746386"/>
              <a:gd name="connsiteY16" fmla="*/ 717557 h 746226"/>
              <a:gd name="connsiteX17" fmla="*/ 35103 w 746386"/>
              <a:gd name="connsiteY17" fmla="*/ 711300 h 746226"/>
              <a:gd name="connsiteX18" fmla="*/ 19244 w 746386"/>
              <a:gd name="connsiteY18" fmla="*/ 678762 h 746226"/>
              <a:gd name="connsiteX19" fmla="*/ 28702 w 746386"/>
              <a:gd name="connsiteY19" fmla="*/ 650425 h 746226"/>
              <a:gd name="connsiteX20" fmla="*/ 162605 w 746386"/>
              <a:gd name="connsiteY20" fmla="*/ 516304 h 746226"/>
              <a:gd name="connsiteX21" fmla="*/ 187370 w 746386"/>
              <a:gd name="connsiteY21" fmla="*/ 506617 h 746226"/>
              <a:gd name="connsiteX22" fmla="*/ 223565 w 746386"/>
              <a:gd name="connsiteY22" fmla="*/ 522562 h 746226"/>
              <a:gd name="connsiteX23" fmla="*/ 239414 w 746386"/>
              <a:gd name="connsiteY23" fmla="*/ 555109 h 746226"/>
              <a:gd name="connsiteX24" fmla="*/ 229956 w 746386"/>
              <a:gd name="connsiteY24" fmla="*/ 583436 h 746226"/>
              <a:gd name="connsiteX25" fmla="*/ 653266 w 746386"/>
              <a:gd name="connsiteY25" fmla="*/ 456658 h 746226"/>
              <a:gd name="connsiteX26" fmla="*/ 289565 w 746386"/>
              <a:gd name="connsiteY26" fmla="*/ 456641 h 746226"/>
              <a:gd name="connsiteX27" fmla="*/ 289583 w 746386"/>
              <a:gd name="connsiteY27" fmla="*/ 92941 h 746226"/>
              <a:gd name="connsiteX28" fmla="*/ 653283 w 746386"/>
              <a:gd name="connsiteY28" fmla="*/ 92958 h 746226"/>
              <a:gd name="connsiteX29" fmla="*/ 728599 w 746386"/>
              <a:gd name="connsiteY29" fmla="*/ 274807 h 746226"/>
              <a:gd name="connsiteX30" fmla="*/ 653266 w 746386"/>
              <a:gd name="connsiteY30" fmla="*/ 456658 h 746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46386" h="746226">
                <a:moveTo>
                  <a:pt x="666792" y="79525"/>
                </a:moveTo>
                <a:cubicBezTo>
                  <a:pt x="558157" y="-27580"/>
                  <a:pt x="383266" y="-26341"/>
                  <a:pt x="276160" y="82293"/>
                </a:cubicBezTo>
                <a:cubicBezTo>
                  <a:pt x="172719" y="187212"/>
                  <a:pt x="169831" y="354850"/>
                  <a:pt x="269599" y="463269"/>
                </a:cubicBezTo>
                <a:lnTo>
                  <a:pt x="229966" y="502902"/>
                </a:lnTo>
                <a:cubicBezTo>
                  <a:pt x="204305" y="482900"/>
                  <a:pt x="169691" y="482309"/>
                  <a:pt x="149194" y="502845"/>
                </a:cubicBezTo>
                <a:lnTo>
                  <a:pt x="15282" y="636966"/>
                </a:lnTo>
                <a:cubicBezTo>
                  <a:pt x="4043" y="648474"/>
                  <a:pt x="-1445" y="664414"/>
                  <a:pt x="327" y="680400"/>
                </a:cubicBezTo>
                <a:cubicBezTo>
                  <a:pt x="4331" y="716956"/>
                  <a:pt x="34602" y="745006"/>
                  <a:pt x="71355" y="746218"/>
                </a:cubicBezTo>
                <a:cubicBezTo>
                  <a:pt x="85626" y="746473"/>
                  <a:pt x="99399" y="740980"/>
                  <a:pt x="109579" y="730978"/>
                </a:cubicBezTo>
                <a:lnTo>
                  <a:pt x="243434" y="596895"/>
                </a:lnTo>
                <a:cubicBezTo>
                  <a:pt x="254674" y="585392"/>
                  <a:pt x="260162" y="569454"/>
                  <a:pt x="258388" y="553470"/>
                </a:cubicBezTo>
                <a:cubicBezTo>
                  <a:pt x="257080" y="539895"/>
                  <a:pt x="251863" y="526992"/>
                  <a:pt x="243367" y="516323"/>
                </a:cubicBezTo>
                <a:lnTo>
                  <a:pt x="283010" y="476689"/>
                </a:lnTo>
                <a:cubicBezTo>
                  <a:pt x="395213" y="580050"/>
                  <a:pt x="569962" y="572882"/>
                  <a:pt x="673323" y="460679"/>
                </a:cubicBezTo>
                <a:cubicBezTo>
                  <a:pt x="773214" y="352244"/>
                  <a:pt x="770338" y="184475"/>
                  <a:pt x="666792" y="79525"/>
                </a:cubicBezTo>
                <a:close/>
                <a:moveTo>
                  <a:pt x="229956" y="583436"/>
                </a:moveTo>
                <a:lnTo>
                  <a:pt x="96063" y="717557"/>
                </a:lnTo>
                <a:cubicBezTo>
                  <a:pt x="81014" y="732626"/>
                  <a:pt x="53686" y="729807"/>
                  <a:pt x="35103" y="711300"/>
                </a:cubicBezTo>
                <a:cubicBezTo>
                  <a:pt x="26155" y="702656"/>
                  <a:pt x="20540" y="691135"/>
                  <a:pt x="19244" y="678762"/>
                </a:cubicBezTo>
                <a:cubicBezTo>
                  <a:pt x="18003" y="668378"/>
                  <a:pt x="21473" y="657982"/>
                  <a:pt x="28702" y="650425"/>
                </a:cubicBezTo>
                <a:lnTo>
                  <a:pt x="162605" y="516304"/>
                </a:lnTo>
                <a:cubicBezTo>
                  <a:pt x="169224" y="509879"/>
                  <a:pt x="178149" y="506388"/>
                  <a:pt x="187370" y="506617"/>
                </a:cubicBezTo>
                <a:cubicBezTo>
                  <a:pt x="201054" y="506998"/>
                  <a:pt x="214047" y="512721"/>
                  <a:pt x="223565" y="522562"/>
                </a:cubicBezTo>
                <a:cubicBezTo>
                  <a:pt x="232511" y="531209"/>
                  <a:pt x="238122" y="542734"/>
                  <a:pt x="239414" y="555109"/>
                </a:cubicBezTo>
                <a:cubicBezTo>
                  <a:pt x="240656" y="565490"/>
                  <a:pt x="237186" y="575883"/>
                  <a:pt x="229956" y="583436"/>
                </a:cubicBezTo>
                <a:close/>
                <a:moveTo>
                  <a:pt x="653266" y="456658"/>
                </a:moveTo>
                <a:cubicBezTo>
                  <a:pt x="552829" y="557087"/>
                  <a:pt x="389994" y="557079"/>
                  <a:pt x="289565" y="456641"/>
                </a:cubicBezTo>
                <a:cubicBezTo>
                  <a:pt x="189138" y="356204"/>
                  <a:pt x="189145" y="193369"/>
                  <a:pt x="289583" y="92941"/>
                </a:cubicBezTo>
                <a:cubicBezTo>
                  <a:pt x="390020" y="-7487"/>
                  <a:pt x="552855" y="-7480"/>
                  <a:pt x="653283" y="92958"/>
                </a:cubicBezTo>
                <a:cubicBezTo>
                  <a:pt x="701509" y="141188"/>
                  <a:pt x="728601" y="206601"/>
                  <a:pt x="728599" y="274807"/>
                </a:cubicBezTo>
                <a:cubicBezTo>
                  <a:pt x="728566" y="343010"/>
                  <a:pt x="701473" y="408412"/>
                  <a:pt x="653266" y="456658"/>
                </a:cubicBezTo>
                <a:close/>
              </a:path>
            </a:pathLst>
          </a:custGeom>
          <a:solidFill>
            <a:srgbClr val="008CCF"/>
          </a:solidFill>
          <a:ln w="9525" cap="flat">
            <a:solidFill>
              <a:srgbClr val="008CCF"/>
            </a:solidFill>
            <a:prstDash val="solid"/>
            <a:miter/>
          </a:ln>
        </p:spPr>
        <p:txBody>
          <a:bodyPr rtlCol="0" anchor="ctr"/>
          <a:lstStyle/>
          <a:p>
            <a:endParaRPr lang="ja-JP" altLang="en-US"/>
          </a:p>
        </p:txBody>
      </p:sp>
      <p:sp>
        <p:nvSpPr>
          <p:cNvPr id="22" name="四角形: 角を丸くする 21">
            <a:extLst>
              <a:ext uri="{FF2B5EF4-FFF2-40B4-BE49-F238E27FC236}">
                <a16:creationId xmlns:a16="http://schemas.microsoft.com/office/drawing/2014/main" id="{962572C3-C2DF-EC50-55E3-527FD6B800FC}"/>
              </a:ext>
            </a:extLst>
          </p:cNvPr>
          <p:cNvSpPr/>
          <p:nvPr/>
        </p:nvSpPr>
        <p:spPr>
          <a:xfrm>
            <a:off x="2297523" y="1418876"/>
            <a:ext cx="1292400" cy="324000"/>
          </a:xfrm>
          <a:prstGeom prst="roundRect">
            <a:avLst>
              <a:gd name="adj" fmla="val 50000"/>
            </a:avLst>
          </a:prstGeom>
          <a:solidFill>
            <a:srgbClr val="EE7B48"/>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54000" rIns="36000" bIns="36000" rtlCol="0" anchor="ctr"/>
          <a:lstStyle/>
          <a:p>
            <a:pPr algn="ctr"/>
            <a:r>
              <a:rPr kumimoji="1" lang="ja-JP" altLang="en-US" sz="1200" dirty="0">
                <a:solidFill>
                  <a:schemeClr val="bg1"/>
                </a:solidFill>
              </a:rPr>
              <a:t>仕入先特定</a:t>
            </a:r>
          </a:p>
        </p:txBody>
      </p:sp>
      <p:sp>
        <p:nvSpPr>
          <p:cNvPr id="23" name="四角形: 角を丸くする 22">
            <a:extLst>
              <a:ext uri="{FF2B5EF4-FFF2-40B4-BE49-F238E27FC236}">
                <a16:creationId xmlns:a16="http://schemas.microsoft.com/office/drawing/2014/main" id="{91F0E690-B162-48F9-5E50-9DC178A05892}"/>
              </a:ext>
            </a:extLst>
          </p:cNvPr>
          <p:cNvSpPr/>
          <p:nvPr/>
        </p:nvSpPr>
        <p:spPr>
          <a:xfrm>
            <a:off x="7461124" y="4516002"/>
            <a:ext cx="1292400" cy="324000"/>
          </a:xfrm>
          <a:prstGeom prst="roundRect">
            <a:avLst>
              <a:gd name="adj" fmla="val 50000"/>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54000" rIns="36000" bIns="36000" rtlCol="0" anchor="ctr"/>
          <a:lstStyle/>
          <a:p>
            <a:pPr algn="ctr"/>
            <a:r>
              <a:rPr kumimoji="1" lang="ja-JP" altLang="en-US" sz="1200" dirty="0">
                <a:solidFill>
                  <a:schemeClr val="bg1"/>
                </a:solidFill>
              </a:rPr>
              <a:t>仕入先特定不可</a:t>
            </a:r>
          </a:p>
        </p:txBody>
      </p:sp>
      <p:sp>
        <p:nvSpPr>
          <p:cNvPr id="25" name="四角形: 角を丸くする 24">
            <a:extLst>
              <a:ext uri="{FF2B5EF4-FFF2-40B4-BE49-F238E27FC236}">
                <a16:creationId xmlns:a16="http://schemas.microsoft.com/office/drawing/2014/main" id="{66596D50-C6FC-5807-F7E2-101A563F6593}"/>
              </a:ext>
            </a:extLst>
          </p:cNvPr>
          <p:cNvSpPr/>
          <p:nvPr/>
        </p:nvSpPr>
        <p:spPr>
          <a:xfrm>
            <a:off x="1480966" y="2396801"/>
            <a:ext cx="607131" cy="182888"/>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kumimoji="1" lang="ja-JP" altLang="en-US" sz="1000" dirty="0">
                <a:solidFill>
                  <a:schemeClr val="bg1">
                    <a:lumMod val="50000"/>
                  </a:schemeClr>
                </a:solidFill>
              </a:rPr>
              <a:t>該当なし</a:t>
            </a:r>
          </a:p>
        </p:txBody>
      </p:sp>
      <p:sp>
        <p:nvSpPr>
          <p:cNvPr id="26" name="四角形: 角を丸くする 25">
            <a:extLst>
              <a:ext uri="{FF2B5EF4-FFF2-40B4-BE49-F238E27FC236}">
                <a16:creationId xmlns:a16="http://schemas.microsoft.com/office/drawing/2014/main" id="{8D2C10B2-E97E-76FA-5C28-0795FAC1059A}"/>
              </a:ext>
            </a:extLst>
          </p:cNvPr>
          <p:cNvSpPr/>
          <p:nvPr/>
        </p:nvSpPr>
        <p:spPr>
          <a:xfrm>
            <a:off x="576323" y="987574"/>
            <a:ext cx="8177201" cy="324000"/>
          </a:xfrm>
          <a:prstGeom prst="roundRect">
            <a:avLst>
              <a:gd name="adj" fmla="val 50000"/>
            </a:avLst>
          </a:prstGeom>
          <a:solidFill>
            <a:srgbClr val="008CC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36000" rtlCol="0" anchor="ctr"/>
          <a:lstStyle/>
          <a:p>
            <a:pPr algn="ctr"/>
            <a:r>
              <a:rPr kumimoji="1" lang="en-US" altLang="ja-JP" sz="1400" dirty="0">
                <a:solidFill>
                  <a:schemeClr val="bg1"/>
                </a:solidFill>
              </a:rPr>
              <a:t>AI</a:t>
            </a:r>
            <a:r>
              <a:rPr kumimoji="1" lang="ja-JP" altLang="en-US" sz="1400" dirty="0">
                <a:solidFill>
                  <a:schemeClr val="bg1"/>
                </a:solidFill>
              </a:rPr>
              <a:t>経費パターンマスタ</a:t>
            </a:r>
          </a:p>
        </p:txBody>
      </p:sp>
      <p:sp>
        <p:nvSpPr>
          <p:cNvPr id="27" name="四角形: 角を丸くする 26">
            <a:extLst>
              <a:ext uri="{FF2B5EF4-FFF2-40B4-BE49-F238E27FC236}">
                <a16:creationId xmlns:a16="http://schemas.microsoft.com/office/drawing/2014/main" id="{254C6082-0508-490B-5C01-84FE920DA985}"/>
              </a:ext>
            </a:extLst>
          </p:cNvPr>
          <p:cNvSpPr/>
          <p:nvPr/>
        </p:nvSpPr>
        <p:spPr>
          <a:xfrm>
            <a:off x="4018723" y="2193223"/>
            <a:ext cx="1292400" cy="324000"/>
          </a:xfrm>
          <a:prstGeom prst="roundRect">
            <a:avLst>
              <a:gd name="adj" fmla="val 50000"/>
            </a:avLst>
          </a:prstGeom>
          <a:solidFill>
            <a:srgbClr val="EE7B48"/>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54000" rIns="36000" bIns="36000" rtlCol="0" anchor="ctr"/>
          <a:lstStyle/>
          <a:p>
            <a:pPr algn="ctr"/>
            <a:r>
              <a:rPr kumimoji="1" lang="ja-JP" altLang="en-US" sz="1200" dirty="0">
                <a:solidFill>
                  <a:schemeClr val="bg1"/>
                </a:solidFill>
              </a:rPr>
              <a:t>仕入先特定</a:t>
            </a:r>
          </a:p>
        </p:txBody>
      </p:sp>
      <p:sp>
        <p:nvSpPr>
          <p:cNvPr id="28" name="四角形: 角を丸くする 27">
            <a:extLst>
              <a:ext uri="{FF2B5EF4-FFF2-40B4-BE49-F238E27FC236}">
                <a16:creationId xmlns:a16="http://schemas.microsoft.com/office/drawing/2014/main" id="{C24BA533-A7CF-11BB-9C68-06B4459690EE}"/>
              </a:ext>
            </a:extLst>
          </p:cNvPr>
          <p:cNvSpPr/>
          <p:nvPr/>
        </p:nvSpPr>
        <p:spPr>
          <a:xfrm>
            <a:off x="5739923" y="2967570"/>
            <a:ext cx="1292400" cy="324000"/>
          </a:xfrm>
          <a:prstGeom prst="roundRect">
            <a:avLst>
              <a:gd name="adj" fmla="val 50000"/>
            </a:avLst>
          </a:prstGeom>
          <a:solidFill>
            <a:srgbClr val="EE7B48"/>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54000" rIns="36000" bIns="36000" rtlCol="0" anchor="ctr"/>
          <a:lstStyle/>
          <a:p>
            <a:pPr algn="ctr"/>
            <a:r>
              <a:rPr kumimoji="1" lang="ja-JP" altLang="en-US" sz="1200" dirty="0">
                <a:solidFill>
                  <a:schemeClr val="bg1"/>
                </a:solidFill>
              </a:rPr>
              <a:t>仕入先特定</a:t>
            </a:r>
          </a:p>
        </p:txBody>
      </p:sp>
      <p:sp>
        <p:nvSpPr>
          <p:cNvPr id="29" name="四角形: 角を丸くする 28">
            <a:extLst>
              <a:ext uri="{FF2B5EF4-FFF2-40B4-BE49-F238E27FC236}">
                <a16:creationId xmlns:a16="http://schemas.microsoft.com/office/drawing/2014/main" id="{FB959FA4-987B-6DC0-B992-62FF295FAA04}"/>
              </a:ext>
            </a:extLst>
          </p:cNvPr>
          <p:cNvSpPr/>
          <p:nvPr/>
        </p:nvSpPr>
        <p:spPr>
          <a:xfrm>
            <a:off x="7461124" y="3741916"/>
            <a:ext cx="1292400" cy="324000"/>
          </a:xfrm>
          <a:prstGeom prst="roundRect">
            <a:avLst>
              <a:gd name="adj" fmla="val 50000"/>
            </a:avLst>
          </a:prstGeom>
          <a:solidFill>
            <a:srgbClr val="EE7B48"/>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54000" rIns="36000" bIns="36000" rtlCol="0" anchor="ctr"/>
          <a:lstStyle/>
          <a:p>
            <a:pPr algn="ctr"/>
            <a:r>
              <a:rPr kumimoji="1" lang="ja-JP" altLang="en-US" sz="1200" dirty="0">
                <a:solidFill>
                  <a:schemeClr val="bg1"/>
                </a:solidFill>
              </a:rPr>
              <a:t>仕入先特定</a:t>
            </a:r>
          </a:p>
        </p:txBody>
      </p:sp>
      <p:cxnSp>
        <p:nvCxnSpPr>
          <p:cNvPr id="31" name="直線矢印コネクタ 30">
            <a:extLst>
              <a:ext uri="{FF2B5EF4-FFF2-40B4-BE49-F238E27FC236}">
                <a16:creationId xmlns:a16="http://schemas.microsoft.com/office/drawing/2014/main" id="{4754D103-A3B3-E686-5CE8-CE8C1F3BAADD}"/>
              </a:ext>
            </a:extLst>
          </p:cNvPr>
          <p:cNvCxnSpPr>
            <a:stCxn id="5" idx="3"/>
            <a:endCxn id="22" idx="1"/>
          </p:cNvCxnSpPr>
          <p:nvPr/>
        </p:nvCxnSpPr>
        <p:spPr>
          <a:xfrm flipV="1">
            <a:off x="1869625" y="1580876"/>
            <a:ext cx="427898" cy="782"/>
          </a:xfrm>
          <a:prstGeom prst="straightConnector1">
            <a:avLst/>
          </a:prstGeom>
          <a:ln>
            <a:solidFill>
              <a:srgbClr val="EE7B48"/>
            </a:solidFill>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id="{2865E442-1D6D-5CF4-996A-007EC933CDF4}"/>
              </a:ext>
            </a:extLst>
          </p:cNvPr>
          <p:cNvCxnSpPr>
            <a:stCxn id="8" idx="3"/>
            <a:endCxn id="27" idx="1"/>
          </p:cNvCxnSpPr>
          <p:nvPr/>
        </p:nvCxnSpPr>
        <p:spPr>
          <a:xfrm flipV="1">
            <a:off x="3590825" y="2355223"/>
            <a:ext cx="427898" cy="521"/>
          </a:xfrm>
          <a:prstGeom prst="straightConnector1">
            <a:avLst/>
          </a:prstGeom>
          <a:ln>
            <a:solidFill>
              <a:srgbClr val="EE7B48"/>
            </a:solidFill>
            <a:tailEnd type="triangle"/>
          </a:ln>
        </p:spPr>
        <p:style>
          <a:lnRef idx="1">
            <a:schemeClr val="accent1"/>
          </a:lnRef>
          <a:fillRef idx="0">
            <a:schemeClr val="accent1"/>
          </a:fillRef>
          <a:effectRef idx="0">
            <a:schemeClr val="accent1"/>
          </a:effectRef>
          <a:fontRef idx="minor">
            <a:schemeClr val="tx1"/>
          </a:fontRef>
        </p:style>
      </p:cxnSp>
      <p:cxnSp>
        <p:nvCxnSpPr>
          <p:cNvPr id="35" name="直線矢印コネクタ 34">
            <a:extLst>
              <a:ext uri="{FF2B5EF4-FFF2-40B4-BE49-F238E27FC236}">
                <a16:creationId xmlns:a16="http://schemas.microsoft.com/office/drawing/2014/main" id="{2F8100CA-E7C0-8F12-9044-39CD9F0AA0BD}"/>
              </a:ext>
            </a:extLst>
          </p:cNvPr>
          <p:cNvCxnSpPr>
            <a:stCxn id="9" idx="3"/>
            <a:endCxn id="28" idx="1"/>
          </p:cNvCxnSpPr>
          <p:nvPr/>
        </p:nvCxnSpPr>
        <p:spPr>
          <a:xfrm flipV="1">
            <a:off x="5312025" y="3129570"/>
            <a:ext cx="427898" cy="260"/>
          </a:xfrm>
          <a:prstGeom prst="straightConnector1">
            <a:avLst/>
          </a:prstGeom>
          <a:ln>
            <a:solidFill>
              <a:srgbClr val="EE7B48"/>
            </a:solidFill>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2A04C2BF-5F0F-64C4-E867-4CA7CFF25AB8}"/>
              </a:ext>
            </a:extLst>
          </p:cNvPr>
          <p:cNvCxnSpPr>
            <a:stCxn id="6" idx="3"/>
            <a:endCxn id="29" idx="1"/>
          </p:cNvCxnSpPr>
          <p:nvPr/>
        </p:nvCxnSpPr>
        <p:spPr>
          <a:xfrm>
            <a:off x="7033225" y="3903916"/>
            <a:ext cx="427899" cy="0"/>
          </a:xfrm>
          <a:prstGeom prst="straightConnector1">
            <a:avLst/>
          </a:prstGeom>
          <a:ln>
            <a:solidFill>
              <a:srgbClr val="EE7B48"/>
            </a:solidFill>
            <a:tailEnd type="triangle"/>
          </a:ln>
        </p:spPr>
        <p:style>
          <a:lnRef idx="1">
            <a:schemeClr val="accent1"/>
          </a:lnRef>
          <a:fillRef idx="0">
            <a:schemeClr val="accent1"/>
          </a:fillRef>
          <a:effectRef idx="0">
            <a:schemeClr val="accent1"/>
          </a:effectRef>
          <a:fontRef idx="minor">
            <a:schemeClr val="tx1"/>
          </a:fontRef>
        </p:style>
      </p:cxnSp>
      <p:cxnSp>
        <p:nvCxnSpPr>
          <p:cNvPr id="39" name="コネクタ: カギ線 38">
            <a:extLst>
              <a:ext uri="{FF2B5EF4-FFF2-40B4-BE49-F238E27FC236}">
                <a16:creationId xmlns:a16="http://schemas.microsoft.com/office/drawing/2014/main" id="{E9EB0882-8E90-9777-3CD8-67D79644E194}"/>
              </a:ext>
            </a:extLst>
          </p:cNvPr>
          <p:cNvCxnSpPr>
            <a:cxnSpLocks/>
            <a:stCxn id="5" idx="2"/>
            <a:endCxn id="8" idx="1"/>
          </p:cNvCxnSpPr>
          <p:nvPr/>
        </p:nvCxnSpPr>
        <p:spPr>
          <a:xfrm rot="16200000" flipH="1">
            <a:off x="1454205" y="1512426"/>
            <a:ext cx="612086" cy="1074549"/>
          </a:xfrm>
          <a:prstGeom prst="bentConnector2">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1" name="コネクタ: カギ線 40">
            <a:extLst>
              <a:ext uri="{FF2B5EF4-FFF2-40B4-BE49-F238E27FC236}">
                <a16:creationId xmlns:a16="http://schemas.microsoft.com/office/drawing/2014/main" id="{11FF70CB-D2E0-D4AD-B5BE-23C2D7FC39F3}"/>
              </a:ext>
            </a:extLst>
          </p:cNvPr>
          <p:cNvCxnSpPr>
            <a:stCxn id="8" idx="2"/>
            <a:endCxn id="9" idx="1"/>
          </p:cNvCxnSpPr>
          <p:nvPr/>
        </p:nvCxnSpPr>
        <p:spPr>
          <a:xfrm rot="16200000" flipH="1">
            <a:off x="3175405" y="2286512"/>
            <a:ext cx="612086" cy="1074549"/>
          </a:xfrm>
          <a:prstGeom prst="bentConnector2">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3" name="コネクタ: カギ線 42">
            <a:extLst>
              <a:ext uri="{FF2B5EF4-FFF2-40B4-BE49-F238E27FC236}">
                <a16:creationId xmlns:a16="http://schemas.microsoft.com/office/drawing/2014/main" id="{33BEEA52-806E-EAEB-644C-F4E03A8E5053}"/>
              </a:ext>
            </a:extLst>
          </p:cNvPr>
          <p:cNvCxnSpPr>
            <a:stCxn id="9" idx="2"/>
            <a:endCxn id="6" idx="1"/>
          </p:cNvCxnSpPr>
          <p:nvPr/>
        </p:nvCxnSpPr>
        <p:spPr>
          <a:xfrm rot="16200000" flipH="1">
            <a:off x="4896605" y="3060598"/>
            <a:ext cx="612086" cy="1074549"/>
          </a:xfrm>
          <a:prstGeom prst="bentConnector2">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5" name="コネクタ: カギ線 44">
            <a:extLst>
              <a:ext uri="{FF2B5EF4-FFF2-40B4-BE49-F238E27FC236}">
                <a16:creationId xmlns:a16="http://schemas.microsoft.com/office/drawing/2014/main" id="{79F1470E-0CE4-1275-785C-C2B319E5EF5A}"/>
              </a:ext>
            </a:extLst>
          </p:cNvPr>
          <p:cNvCxnSpPr>
            <a:stCxn id="6" idx="2"/>
            <a:endCxn id="23" idx="1"/>
          </p:cNvCxnSpPr>
          <p:nvPr/>
        </p:nvCxnSpPr>
        <p:spPr>
          <a:xfrm rot="16200000" flipH="1">
            <a:off x="6617806" y="3834684"/>
            <a:ext cx="612086" cy="1074550"/>
          </a:xfrm>
          <a:prstGeom prst="bentConnector2">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6" name="四角形: 角を丸くする 45">
            <a:extLst>
              <a:ext uri="{FF2B5EF4-FFF2-40B4-BE49-F238E27FC236}">
                <a16:creationId xmlns:a16="http://schemas.microsoft.com/office/drawing/2014/main" id="{526FF457-5CF6-315B-F509-719AC50889E1}"/>
              </a:ext>
            </a:extLst>
          </p:cNvPr>
          <p:cNvSpPr/>
          <p:nvPr/>
        </p:nvSpPr>
        <p:spPr>
          <a:xfrm>
            <a:off x="3173154" y="3198244"/>
            <a:ext cx="607131" cy="182888"/>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kumimoji="1" lang="ja-JP" altLang="en-US" sz="1000" dirty="0">
                <a:solidFill>
                  <a:schemeClr val="bg1">
                    <a:lumMod val="50000"/>
                  </a:schemeClr>
                </a:solidFill>
              </a:rPr>
              <a:t>該当なし</a:t>
            </a:r>
          </a:p>
        </p:txBody>
      </p:sp>
      <p:sp>
        <p:nvSpPr>
          <p:cNvPr id="47" name="四角形: 角を丸くする 46">
            <a:extLst>
              <a:ext uri="{FF2B5EF4-FFF2-40B4-BE49-F238E27FC236}">
                <a16:creationId xmlns:a16="http://schemas.microsoft.com/office/drawing/2014/main" id="{B4D4A230-5ECE-96D7-AC10-15BE8332073D}"/>
              </a:ext>
            </a:extLst>
          </p:cNvPr>
          <p:cNvSpPr/>
          <p:nvPr/>
        </p:nvSpPr>
        <p:spPr>
          <a:xfrm>
            <a:off x="4895664" y="3975906"/>
            <a:ext cx="607131" cy="182888"/>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kumimoji="1" lang="ja-JP" altLang="en-US" sz="1000" dirty="0">
                <a:solidFill>
                  <a:schemeClr val="bg1">
                    <a:lumMod val="50000"/>
                  </a:schemeClr>
                </a:solidFill>
              </a:rPr>
              <a:t>該当なし</a:t>
            </a:r>
          </a:p>
        </p:txBody>
      </p:sp>
      <p:sp>
        <p:nvSpPr>
          <p:cNvPr id="48" name="四角形: 角を丸くする 47">
            <a:extLst>
              <a:ext uri="{FF2B5EF4-FFF2-40B4-BE49-F238E27FC236}">
                <a16:creationId xmlns:a16="http://schemas.microsoft.com/office/drawing/2014/main" id="{4E3A084D-CEAE-5D81-2CFB-0DEFFFB0EDFE}"/>
              </a:ext>
            </a:extLst>
          </p:cNvPr>
          <p:cNvSpPr/>
          <p:nvPr/>
        </p:nvSpPr>
        <p:spPr>
          <a:xfrm>
            <a:off x="6623856" y="4729122"/>
            <a:ext cx="607131" cy="182888"/>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kumimoji="1" lang="ja-JP" altLang="en-US" sz="1000" dirty="0">
                <a:solidFill>
                  <a:schemeClr val="bg1">
                    <a:lumMod val="50000"/>
                  </a:schemeClr>
                </a:solidFill>
              </a:rPr>
              <a:t>該当なし</a:t>
            </a:r>
          </a:p>
        </p:txBody>
      </p:sp>
      <p:sp>
        <p:nvSpPr>
          <p:cNvPr id="49" name="四角形: 角を丸くする 48">
            <a:extLst>
              <a:ext uri="{FF2B5EF4-FFF2-40B4-BE49-F238E27FC236}">
                <a16:creationId xmlns:a16="http://schemas.microsoft.com/office/drawing/2014/main" id="{348EB575-5AA2-A77E-9C86-4D38FAC18F1E}"/>
              </a:ext>
            </a:extLst>
          </p:cNvPr>
          <p:cNvSpPr/>
          <p:nvPr/>
        </p:nvSpPr>
        <p:spPr>
          <a:xfrm>
            <a:off x="1895084" y="1701160"/>
            <a:ext cx="376980" cy="182888"/>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kumimoji="1" lang="en-US" altLang="ja-JP" sz="1000" dirty="0">
                <a:solidFill>
                  <a:srgbClr val="EE7B48"/>
                </a:solidFill>
              </a:rPr>
              <a:t>1</a:t>
            </a:r>
            <a:r>
              <a:rPr kumimoji="1" lang="ja-JP" altLang="en-US" sz="1000" dirty="0">
                <a:solidFill>
                  <a:srgbClr val="EE7B48"/>
                </a:solidFill>
              </a:rPr>
              <a:t>社一致</a:t>
            </a:r>
          </a:p>
        </p:txBody>
      </p:sp>
      <p:sp>
        <p:nvSpPr>
          <p:cNvPr id="50" name="四角形: 角を丸くする 49">
            <a:extLst>
              <a:ext uri="{FF2B5EF4-FFF2-40B4-BE49-F238E27FC236}">
                <a16:creationId xmlns:a16="http://schemas.microsoft.com/office/drawing/2014/main" id="{E1855EDD-90CA-BD59-DFD6-2512CC71A4D8}"/>
              </a:ext>
            </a:extLst>
          </p:cNvPr>
          <p:cNvSpPr/>
          <p:nvPr/>
        </p:nvSpPr>
        <p:spPr>
          <a:xfrm>
            <a:off x="3616284" y="2471410"/>
            <a:ext cx="376980" cy="182888"/>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kumimoji="1" lang="en-US" altLang="ja-JP" sz="1000" dirty="0">
                <a:solidFill>
                  <a:srgbClr val="EE7B48"/>
                </a:solidFill>
              </a:rPr>
              <a:t>1</a:t>
            </a:r>
            <a:r>
              <a:rPr kumimoji="1" lang="ja-JP" altLang="en-US" sz="1000" dirty="0">
                <a:solidFill>
                  <a:srgbClr val="EE7B48"/>
                </a:solidFill>
              </a:rPr>
              <a:t>社一致</a:t>
            </a:r>
          </a:p>
        </p:txBody>
      </p:sp>
      <p:sp>
        <p:nvSpPr>
          <p:cNvPr id="51" name="四角形: 角を丸くする 50">
            <a:extLst>
              <a:ext uri="{FF2B5EF4-FFF2-40B4-BE49-F238E27FC236}">
                <a16:creationId xmlns:a16="http://schemas.microsoft.com/office/drawing/2014/main" id="{EFE46527-BE4E-F191-2027-472CC834F1CC}"/>
              </a:ext>
            </a:extLst>
          </p:cNvPr>
          <p:cNvSpPr/>
          <p:nvPr/>
        </p:nvSpPr>
        <p:spPr>
          <a:xfrm>
            <a:off x="5337484" y="3241660"/>
            <a:ext cx="376980" cy="182888"/>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kumimoji="1" lang="en-US" altLang="ja-JP" sz="1000" dirty="0">
                <a:solidFill>
                  <a:srgbClr val="EE7B48"/>
                </a:solidFill>
              </a:rPr>
              <a:t>1</a:t>
            </a:r>
            <a:r>
              <a:rPr kumimoji="1" lang="ja-JP" altLang="en-US" sz="1000" dirty="0">
                <a:solidFill>
                  <a:srgbClr val="EE7B48"/>
                </a:solidFill>
              </a:rPr>
              <a:t>社一致</a:t>
            </a:r>
          </a:p>
        </p:txBody>
      </p:sp>
      <p:sp>
        <p:nvSpPr>
          <p:cNvPr id="52" name="四角形: 角を丸くする 51">
            <a:extLst>
              <a:ext uri="{FF2B5EF4-FFF2-40B4-BE49-F238E27FC236}">
                <a16:creationId xmlns:a16="http://schemas.microsoft.com/office/drawing/2014/main" id="{90689B00-A2FA-3C92-A6AD-55B90963BDD4}"/>
              </a:ext>
            </a:extLst>
          </p:cNvPr>
          <p:cNvSpPr/>
          <p:nvPr/>
        </p:nvSpPr>
        <p:spPr>
          <a:xfrm>
            <a:off x="7058685" y="4011910"/>
            <a:ext cx="376980" cy="182888"/>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kumimoji="1" lang="en-US" altLang="ja-JP" sz="1000" dirty="0">
                <a:solidFill>
                  <a:srgbClr val="EE7B48"/>
                </a:solidFill>
              </a:rPr>
              <a:t>1</a:t>
            </a:r>
            <a:r>
              <a:rPr kumimoji="1" lang="ja-JP" altLang="en-US" sz="1000" dirty="0">
                <a:solidFill>
                  <a:srgbClr val="EE7B48"/>
                </a:solidFill>
              </a:rPr>
              <a:t>社一致</a:t>
            </a:r>
          </a:p>
        </p:txBody>
      </p:sp>
      <p:sp>
        <p:nvSpPr>
          <p:cNvPr id="53" name="四角形: 角を丸くする 52">
            <a:extLst>
              <a:ext uri="{FF2B5EF4-FFF2-40B4-BE49-F238E27FC236}">
                <a16:creationId xmlns:a16="http://schemas.microsoft.com/office/drawing/2014/main" id="{56983B3D-F859-598D-0883-39551A577D4B}"/>
              </a:ext>
            </a:extLst>
          </p:cNvPr>
          <p:cNvSpPr/>
          <p:nvPr/>
        </p:nvSpPr>
        <p:spPr>
          <a:xfrm>
            <a:off x="299568" y="4767994"/>
            <a:ext cx="4704480" cy="182888"/>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36000" rIns="36000" bIns="36000" rtlCol="0" anchor="ctr"/>
          <a:lstStyle/>
          <a:p>
            <a:r>
              <a:rPr kumimoji="1" lang="en-US" altLang="ja-JP" sz="800" dirty="0">
                <a:solidFill>
                  <a:schemeClr val="tx1"/>
                </a:solidFill>
              </a:rPr>
              <a:t>※</a:t>
            </a:r>
            <a:r>
              <a:rPr kumimoji="1" lang="ja-JP" altLang="en-US" sz="800" dirty="0">
                <a:solidFill>
                  <a:schemeClr val="tx1"/>
                </a:solidFill>
              </a:rPr>
              <a:t>仕入先マスタ特定、２社以上一致、またはいずれも一致せず仕入先マスタ特定不可時点で照合を終了します。</a:t>
            </a:r>
          </a:p>
        </p:txBody>
      </p:sp>
      <p:sp>
        <p:nvSpPr>
          <p:cNvPr id="10" name="四角形: 角を丸くする 9">
            <a:extLst>
              <a:ext uri="{FF2B5EF4-FFF2-40B4-BE49-F238E27FC236}">
                <a16:creationId xmlns:a16="http://schemas.microsoft.com/office/drawing/2014/main" id="{01195E57-A465-A366-5CA3-1E77A9C3C203}"/>
              </a:ext>
            </a:extLst>
          </p:cNvPr>
          <p:cNvSpPr/>
          <p:nvPr/>
        </p:nvSpPr>
        <p:spPr>
          <a:xfrm>
            <a:off x="2297523" y="1806701"/>
            <a:ext cx="1292400" cy="324000"/>
          </a:xfrm>
          <a:prstGeom prst="roundRect">
            <a:avLst>
              <a:gd name="adj" fmla="val 50000"/>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54000" rIns="36000" bIns="36000" rtlCol="0" anchor="ctr"/>
          <a:lstStyle/>
          <a:p>
            <a:pPr algn="ctr"/>
            <a:r>
              <a:rPr lang="ja-JP" altLang="en-US" sz="1200" dirty="0">
                <a:solidFill>
                  <a:schemeClr val="bg1"/>
                </a:solidFill>
              </a:rPr>
              <a:t>照合終了</a:t>
            </a:r>
            <a:endParaRPr kumimoji="1" lang="ja-JP" altLang="en-US" sz="1200" dirty="0">
              <a:solidFill>
                <a:schemeClr val="bg1"/>
              </a:solidFill>
            </a:endParaRPr>
          </a:p>
        </p:txBody>
      </p:sp>
      <p:sp>
        <p:nvSpPr>
          <p:cNvPr id="12" name="四角形: 角を丸くする 11">
            <a:extLst>
              <a:ext uri="{FF2B5EF4-FFF2-40B4-BE49-F238E27FC236}">
                <a16:creationId xmlns:a16="http://schemas.microsoft.com/office/drawing/2014/main" id="{32F8C363-24A2-8464-1C41-A25C7F1B5FA6}"/>
              </a:ext>
            </a:extLst>
          </p:cNvPr>
          <p:cNvSpPr/>
          <p:nvPr/>
        </p:nvSpPr>
        <p:spPr>
          <a:xfrm>
            <a:off x="4018723" y="2580787"/>
            <a:ext cx="1292400" cy="324000"/>
          </a:xfrm>
          <a:prstGeom prst="roundRect">
            <a:avLst>
              <a:gd name="adj" fmla="val 50000"/>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54000" rIns="36000" bIns="36000" rtlCol="0" anchor="ctr"/>
          <a:lstStyle/>
          <a:p>
            <a:pPr algn="ctr"/>
            <a:r>
              <a:rPr lang="ja-JP" altLang="en-US" sz="1200" dirty="0">
                <a:solidFill>
                  <a:schemeClr val="bg1"/>
                </a:solidFill>
              </a:rPr>
              <a:t>照合終了</a:t>
            </a:r>
            <a:endParaRPr kumimoji="1" lang="ja-JP" altLang="en-US" sz="1200" dirty="0">
              <a:solidFill>
                <a:schemeClr val="bg1"/>
              </a:solidFill>
            </a:endParaRPr>
          </a:p>
        </p:txBody>
      </p:sp>
      <p:sp>
        <p:nvSpPr>
          <p:cNvPr id="13" name="四角形: 角を丸くする 12">
            <a:extLst>
              <a:ext uri="{FF2B5EF4-FFF2-40B4-BE49-F238E27FC236}">
                <a16:creationId xmlns:a16="http://schemas.microsoft.com/office/drawing/2014/main" id="{2EAE5C52-04BB-2559-1BD7-B3973BD789C9}"/>
              </a:ext>
            </a:extLst>
          </p:cNvPr>
          <p:cNvSpPr/>
          <p:nvPr/>
        </p:nvSpPr>
        <p:spPr>
          <a:xfrm>
            <a:off x="5739923" y="3354873"/>
            <a:ext cx="1292400" cy="324000"/>
          </a:xfrm>
          <a:prstGeom prst="roundRect">
            <a:avLst>
              <a:gd name="adj" fmla="val 50000"/>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54000" rIns="36000" bIns="36000" rtlCol="0" anchor="ctr"/>
          <a:lstStyle/>
          <a:p>
            <a:pPr algn="ctr"/>
            <a:r>
              <a:rPr lang="ja-JP" altLang="en-US" sz="1200" dirty="0">
                <a:solidFill>
                  <a:schemeClr val="bg1"/>
                </a:solidFill>
              </a:rPr>
              <a:t>照合終了</a:t>
            </a:r>
            <a:endParaRPr kumimoji="1" lang="ja-JP" altLang="en-US" sz="1200" dirty="0">
              <a:solidFill>
                <a:schemeClr val="bg1"/>
              </a:solidFill>
            </a:endParaRPr>
          </a:p>
        </p:txBody>
      </p:sp>
      <p:sp>
        <p:nvSpPr>
          <p:cNvPr id="15" name="四角形: 角を丸くする 14">
            <a:extLst>
              <a:ext uri="{FF2B5EF4-FFF2-40B4-BE49-F238E27FC236}">
                <a16:creationId xmlns:a16="http://schemas.microsoft.com/office/drawing/2014/main" id="{F1F1DE59-CCA0-B558-7CCD-52A71F4E632A}"/>
              </a:ext>
            </a:extLst>
          </p:cNvPr>
          <p:cNvSpPr/>
          <p:nvPr/>
        </p:nvSpPr>
        <p:spPr>
          <a:xfrm>
            <a:off x="7461124" y="4128959"/>
            <a:ext cx="1292400" cy="324000"/>
          </a:xfrm>
          <a:prstGeom prst="roundRect">
            <a:avLst>
              <a:gd name="adj" fmla="val 50000"/>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54000" rIns="36000" bIns="36000" rtlCol="0" anchor="ctr"/>
          <a:lstStyle/>
          <a:p>
            <a:pPr algn="ctr"/>
            <a:r>
              <a:rPr lang="ja-JP" altLang="en-US" sz="1200" dirty="0">
                <a:solidFill>
                  <a:schemeClr val="bg1"/>
                </a:solidFill>
              </a:rPr>
              <a:t>照合終了</a:t>
            </a:r>
            <a:endParaRPr kumimoji="1" lang="ja-JP" altLang="en-US" sz="1200" dirty="0">
              <a:solidFill>
                <a:schemeClr val="bg1"/>
              </a:solidFill>
            </a:endParaRPr>
          </a:p>
        </p:txBody>
      </p:sp>
      <p:cxnSp>
        <p:nvCxnSpPr>
          <p:cNvPr id="19" name="コネクタ: カギ線 18">
            <a:extLst>
              <a:ext uri="{FF2B5EF4-FFF2-40B4-BE49-F238E27FC236}">
                <a16:creationId xmlns:a16="http://schemas.microsoft.com/office/drawing/2014/main" id="{09127C3B-E5A9-E3BC-193C-822C8FA0DD2F}"/>
              </a:ext>
            </a:extLst>
          </p:cNvPr>
          <p:cNvCxnSpPr>
            <a:stCxn id="5" idx="2"/>
            <a:endCxn id="10" idx="1"/>
          </p:cNvCxnSpPr>
          <p:nvPr/>
        </p:nvCxnSpPr>
        <p:spPr>
          <a:xfrm rot="16200000" flipH="1">
            <a:off x="1647727" y="1318904"/>
            <a:ext cx="225043" cy="1074549"/>
          </a:xfrm>
          <a:prstGeom prst="bentConnector2">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コネクタ: カギ線 20">
            <a:extLst>
              <a:ext uri="{FF2B5EF4-FFF2-40B4-BE49-F238E27FC236}">
                <a16:creationId xmlns:a16="http://schemas.microsoft.com/office/drawing/2014/main" id="{7A7E527F-E555-BAEF-C031-CE4D22CD85F6}"/>
              </a:ext>
            </a:extLst>
          </p:cNvPr>
          <p:cNvCxnSpPr>
            <a:stCxn id="8" idx="2"/>
            <a:endCxn id="12" idx="1"/>
          </p:cNvCxnSpPr>
          <p:nvPr/>
        </p:nvCxnSpPr>
        <p:spPr>
          <a:xfrm rot="16200000" flipH="1">
            <a:off x="3368927" y="2092990"/>
            <a:ext cx="225043" cy="1074549"/>
          </a:xfrm>
          <a:prstGeom prst="bentConnector2">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 name="コネクタ: カギ線 29">
            <a:extLst>
              <a:ext uri="{FF2B5EF4-FFF2-40B4-BE49-F238E27FC236}">
                <a16:creationId xmlns:a16="http://schemas.microsoft.com/office/drawing/2014/main" id="{7B3542F6-C179-E231-F648-54CCD61B97B0}"/>
              </a:ext>
            </a:extLst>
          </p:cNvPr>
          <p:cNvCxnSpPr>
            <a:stCxn id="9" idx="2"/>
            <a:endCxn id="13" idx="1"/>
          </p:cNvCxnSpPr>
          <p:nvPr/>
        </p:nvCxnSpPr>
        <p:spPr>
          <a:xfrm rot="16200000" flipH="1">
            <a:off x="5090127" y="2867076"/>
            <a:ext cx="225043" cy="1074549"/>
          </a:xfrm>
          <a:prstGeom prst="bentConnector2">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4" name="コネクタ: カギ線 33">
            <a:extLst>
              <a:ext uri="{FF2B5EF4-FFF2-40B4-BE49-F238E27FC236}">
                <a16:creationId xmlns:a16="http://schemas.microsoft.com/office/drawing/2014/main" id="{DAE1D7B9-4747-C4F1-66C2-03E2D3E99BF2}"/>
              </a:ext>
            </a:extLst>
          </p:cNvPr>
          <p:cNvCxnSpPr>
            <a:stCxn id="6" idx="2"/>
            <a:endCxn id="15" idx="1"/>
          </p:cNvCxnSpPr>
          <p:nvPr/>
        </p:nvCxnSpPr>
        <p:spPr>
          <a:xfrm rot="16200000" flipH="1">
            <a:off x="6811328" y="3641162"/>
            <a:ext cx="225043" cy="1074550"/>
          </a:xfrm>
          <a:prstGeom prst="bentConnector2">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6" name="四角形: 角を丸くする 35">
            <a:extLst>
              <a:ext uri="{FF2B5EF4-FFF2-40B4-BE49-F238E27FC236}">
                <a16:creationId xmlns:a16="http://schemas.microsoft.com/office/drawing/2014/main" id="{74590037-C4C0-34D8-ABEB-2899FEF3DAA1}"/>
              </a:ext>
            </a:extLst>
          </p:cNvPr>
          <p:cNvSpPr/>
          <p:nvPr/>
        </p:nvSpPr>
        <p:spPr>
          <a:xfrm>
            <a:off x="1295636" y="2009758"/>
            <a:ext cx="977790" cy="182888"/>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1000" dirty="0">
                <a:solidFill>
                  <a:schemeClr val="bg1">
                    <a:lumMod val="50000"/>
                  </a:schemeClr>
                </a:solidFill>
              </a:rPr>
              <a:t>２社以上</a:t>
            </a:r>
            <a:r>
              <a:rPr kumimoji="1" lang="ja-JP" altLang="en-US" sz="1000" dirty="0">
                <a:solidFill>
                  <a:schemeClr val="bg1">
                    <a:lumMod val="50000"/>
                  </a:schemeClr>
                </a:solidFill>
              </a:rPr>
              <a:t>一致</a:t>
            </a:r>
          </a:p>
        </p:txBody>
      </p:sp>
      <p:sp>
        <p:nvSpPr>
          <p:cNvPr id="38" name="四角形: 角を丸くする 37">
            <a:extLst>
              <a:ext uri="{FF2B5EF4-FFF2-40B4-BE49-F238E27FC236}">
                <a16:creationId xmlns:a16="http://schemas.microsoft.com/office/drawing/2014/main" id="{1AE53061-780E-F34A-F196-ECD1EEFD32D1}"/>
              </a:ext>
            </a:extLst>
          </p:cNvPr>
          <p:cNvSpPr/>
          <p:nvPr/>
        </p:nvSpPr>
        <p:spPr>
          <a:xfrm>
            <a:off x="2987824" y="2777339"/>
            <a:ext cx="977790" cy="182888"/>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1000" dirty="0">
                <a:solidFill>
                  <a:schemeClr val="bg1">
                    <a:lumMod val="50000"/>
                  </a:schemeClr>
                </a:solidFill>
              </a:rPr>
              <a:t>２社以上</a:t>
            </a:r>
            <a:r>
              <a:rPr kumimoji="1" lang="ja-JP" altLang="en-US" sz="1000" dirty="0">
                <a:solidFill>
                  <a:schemeClr val="bg1">
                    <a:lumMod val="50000"/>
                  </a:schemeClr>
                </a:solidFill>
              </a:rPr>
              <a:t>一致</a:t>
            </a:r>
          </a:p>
        </p:txBody>
      </p:sp>
      <p:sp>
        <p:nvSpPr>
          <p:cNvPr id="40" name="四角形: 角を丸くする 39">
            <a:extLst>
              <a:ext uri="{FF2B5EF4-FFF2-40B4-BE49-F238E27FC236}">
                <a16:creationId xmlns:a16="http://schemas.microsoft.com/office/drawing/2014/main" id="{90787640-8525-0323-E6EF-CB84AD1D2C15}"/>
              </a:ext>
            </a:extLst>
          </p:cNvPr>
          <p:cNvSpPr/>
          <p:nvPr/>
        </p:nvSpPr>
        <p:spPr>
          <a:xfrm>
            <a:off x="4710334" y="3544920"/>
            <a:ext cx="977790" cy="182888"/>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1000" dirty="0">
                <a:solidFill>
                  <a:schemeClr val="bg1">
                    <a:lumMod val="50000"/>
                  </a:schemeClr>
                </a:solidFill>
              </a:rPr>
              <a:t>２社以上</a:t>
            </a:r>
            <a:r>
              <a:rPr kumimoji="1" lang="ja-JP" altLang="en-US" sz="1000" dirty="0">
                <a:solidFill>
                  <a:schemeClr val="bg1">
                    <a:lumMod val="50000"/>
                  </a:schemeClr>
                </a:solidFill>
              </a:rPr>
              <a:t>一致</a:t>
            </a:r>
          </a:p>
        </p:txBody>
      </p:sp>
      <p:sp>
        <p:nvSpPr>
          <p:cNvPr id="42" name="四角形: 角を丸くする 41">
            <a:extLst>
              <a:ext uri="{FF2B5EF4-FFF2-40B4-BE49-F238E27FC236}">
                <a16:creationId xmlns:a16="http://schemas.microsoft.com/office/drawing/2014/main" id="{7927F117-4BCA-B9B3-F0E2-E19779773BBE}"/>
              </a:ext>
            </a:extLst>
          </p:cNvPr>
          <p:cNvSpPr/>
          <p:nvPr/>
        </p:nvSpPr>
        <p:spPr>
          <a:xfrm>
            <a:off x="6438526" y="4324765"/>
            <a:ext cx="977790" cy="182888"/>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1000" dirty="0">
                <a:solidFill>
                  <a:schemeClr val="bg1">
                    <a:lumMod val="50000"/>
                  </a:schemeClr>
                </a:solidFill>
              </a:rPr>
              <a:t>２社以上</a:t>
            </a:r>
            <a:r>
              <a:rPr kumimoji="1" lang="ja-JP" altLang="en-US" sz="1000" dirty="0">
                <a:solidFill>
                  <a:schemeClr val="bg1">
                    <a:lumMod val="50000"/>
                  </a:schemeClr>
                </a:solidFill>
              </a:rPr>
              <a:t>一致</a:t>
            </a:r>
          </a:p>
        </p:txBody>
      </p:sp>
    </p:spTree>
    <p:extLst>
      <p:ext uri="{BB962C8B-B14F-4D97-AF65-F5344CB8AC3E}">
        <p14:creationId xmlns:p14="http://schemas.microsoft.com/office/powerpoint/2010/main" val="40115417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24</a:t>
            </a:fld>
            <a:endParaRPr kumimoji="1" lang="ja-JP" altLang="en-US" dirty="0"/>
          </a:p>
        </p:txBody>
      </p:sp>
      <p:sp>
        <p:nvSpPr>
          <p:cNvPr id="3" name="タイトル 2"/>
          <p:cNvSpPr>
            <a:spLocks noGrp="1"/>
          </p:cNvSpPr>
          <p:nvPr>
            <p:ph type="title"/>
          </p:nvPr>
        </p:nvSpPr>
        <p:spPr>
          <a:xfrm>
            <a:off x="288000" y="346628"/>
            <a:ext cx="7200000" cy="360000"/>
          </a:xfrm>
        </p:spPr>
        <p:txBody>
          <a:bodyPr/>
          <a:lstStyle/>
          <a:p>
            <a:r>
              <a:rPr lang="en-US" altLang="ja-JP" dirty="0"/>
              <a:t>AI</a:t>
            </a:r>
            <a:r>
              <a:rPr lang="ja-JP" altLang="en-US" dirty="0"/>
              <a:t>経費パターンマスタ登録</a:t>
            </a:r>
            <a:r>
              <a:rPr lang="en-US" altLang="ja-JP" dirty="0"/>
              <a:t>(</a:t>
            </a:r>
            <a:r>
              <a:rPr lang="ja-JP" altLang="en-US" dirty="0"/>
              <a:t>請求書・請求書明細</a:t>
            </a:r>
            <a:r>
              <a:rPr lang="en-US" altLang="ja-JP" dirty="0"/>
              <a:t>)</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8" name="テキスト プレースホルダー 4">
            <a:extLst>
              <a:ext uri="{FF2B5EF4-FFF2-40B4-BE49-F238E27FC236}">
                <a16:creationId xmlns:a16="http://schemas.microsoft.com/office/drawing/2014/main" id="{FD09C57E-F853-0F88-A8A8-F50DE7D0EEB7}"/>
              </a:ext>
            </a:extLst>
          </p:cNvPr>
          <p:cNvSpPr txBox="1">
            <a:spLocks/>
          </p:cNvSpPr>
          <p:nvPr/>
        </p:nvSpPr>
        <p:spPr>
          <a:xfrm>
            <a:off x="143508" y="953449"/>
            <a:ext cx="7812868" cy="331835"/>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kumimoji="1" sz="1800" b="1" kern="1200">
                <a:solidFill>
                  <a:schemeClr val="tx2"/>
                </a:solidFill>
                <a:latin typeface="+mj-ea"/>
                <a:ea typeface="+mj-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kumimoji="1" lang="en-US" altLang="ja-JP" dirty="0"/>
              <a:t>AI</a:t>
            </a:r>
            <a:r>
              <a:rPr kumimoji="1" lang="ja-JP" altLang="en-US" dirty="0"/>
              <a:t>経費パターンマスタ登録</a:t>
            </a:r>
          </a:p>
        </p:txBody>
      </p:sp>
      <p:sp>
        <p:nvSpPr>
          <p:cNvPr id="7" name="テキスト プレースホルダー 5">
            <a:extLst>
              <a:ext uri="{FF2B5EF4-FFF2-40B4-BE49-F238E27FC236}">
                <a16:creationId xmlns:a16="http://schemas.microsoft.com/office/drawing/2014/main" id="{83D09E0E-A703-F431-91E1-F87A27F56969}"/>
              </a:ext>
            </a:extLst>
          </p:cNvPr>
          <p:cNvSpPr txBox="1">
            <a:spLocks/>
          </p:cNvSpPr>
          <p:nvPr/>
        </p:nvSpPr>
        <p:spPr>
          <a:xfrm>
            <a:off x="359729" y="1268761"/>
            <a:ext cx="8640763" cy="279306"/>
          </a:xfrm>
          <a:prstGeom prst="rect">
            <a:avLst/>
          </a:prstGeom>
        </p:spPr>
        <p:txBody>
          <a:bodyPr/>
          <a:lstStyle>
            <a:lvl1pPr marL="0" indent="0" algn="l" defTabSz="914400" rtl="0" eaLnBrk="1" latinLnBrk="0" hangingPunct="1">
              <a:spcBef>
                <a:spcPct val="20000"/>
              </a:spcBef>
              <a:buFont typeface="Arial" panose="020B0604020202020204" pitchFamily="34" charset="0"/>
              <a:buNone/>
              <a:defRPr kumimoji="1"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en-US" altLang="ja-JP" sz="1400" dirty="0"/>
              <a:t>AI</a:t>
            </a:r>
            <a:r>
              <a:rPr lang="ja-JP" altLang="en-US" sz="1400" dirty="0"/>
              <a:t>経費パターンマスタでは、以下項目も設定可能です。</a:t>
            </a:r>
            <a:endParaRPr lang="en-US" altLang="ja-JP" sz="1400" dirty="0"/>
          </a:p>
          <a:p>
            <a:r>
              <a:rPr lang="ja-JP" altLang="en-US" sz="1400" dirty="0"/>
              <a:t>①伝票種類</a:t>
            </a:r>
            <a:endParaRPr lang="en-US" altLang="ja-JP" sz="1400" dirty="0"/>
          </a:p>
          <a:p>
            <a:r>
              <a:rPr lang="ja-JP" altLang="en-US" sz="1400" dirty="0"/>
              <a:t>　「計上／支払</a:t>
            </a:r>
            <a:r>
              <a:rPr lang="en-US" altLang="ja-JP" sz="1400" dirty="0"/>
              <a:t>(</a:t>
            </a:r>
            <a:r>
              <a:rPr lang="ja-JP" altLang="en-US" sz="1400" dirty="0"/>
              <a:t>掛あり</a:t>
            </a:r>
            <a:r>
              <a:rPr lang="en-US" altLang="ja-JP" sz="1400" dirty="0"/>
              <a:t>)</a:t>
            </a:r>
            <a:r>
              <a:rPr lang="ja-JP" altLang="en-US" sz="1400" dirty="0"/>
              <a:t>」、「計上／支払</a:t>
            </a:r>
            <a:r>
              <a:rPr lang="en-US" altLang="ja-JP" sz="1400" dirty="0"/>
              <a:t>(</a:t>
            </a:r>
            <a:r>
              <a:rPr lang="ja-JP" altLang="en-US" sz="1400" dirty="0"/>
              <a:t>掛なし</a:t>
            </a:r>
            <a:r>
              <a:rPr lang="en-US" altLang="ja-JP" sz="1400" dirty="0"/>
              <a:t>)</a:t>
            </a:r>
            <a:r>
              <a:rPr lang="ja-JP" altLang="en-US" sz="1400" dirty="0"/>
              <a:t>」、「支払のみ」</a:t>
            </a:r>
            <a:endParaRPr lang="en-US" altLang="ja-JP" sz="1400" dirty="0"/>
          </a:p>
          <a:p>
            <a:r>
              <a:rPr lang="ja-JP" altLang="en-US" sz="1400" dirty="0"/>
              <a:t>②伝票摘要</a:t>
            </a:r>
            <a:endParaRPr lang="en-US" altLang="ja-JP" sz="1400" dirty="0"/>
          </a:p>
          <a:p>
            <a:r>
              <a:rPr lang="ja-JP" altLang="en-US" sz="1400" dirty="0"/>
              <a:t>　任意の摘要を入力</a:t>
            </a:r>
            <a:endParaRPr lang="en-US" altLang="ja-JP" sz="1400" dirty="0"/>
          </a:p>
          <a:p>
            <a:r>
              <a:rPr lang="ja-JP" altLang="en-US" sz="1400" dirty="0"/>
              <a:t>③債務明細設定</a:t>
            </a:r>
            <a:endParaRPr lang="en-US" altLang="ja-JP" sz="1400" dirty="0"/>
          </a:p>
          <a:p>
            <a:r>
              <a:rPr lang="ja-JP" altLang="en-US" sz="1400" dirty="0"/>
              <a:t>　債務科目、部門、債務明細摘要の初期値を設定可能</a:t>
            </a:r>
            <a:endParaRPr lang="en-US" altLang="ja-JP" sz="1400" dirty="0"/>
          </a:p>
        </p:txBody>
      </p:sp>
      <p:pic>
        <p:nvPicPr>
          <p:cNvPr id="5" name="図 4">
            <a:extLst>
              <a:ext uri="{FF2B5EF4-FFF2-40B4-BE49-F238E27FC236}">
                <a16:creationId xmlns:a16="http://schemas.microsoft.com/office/drawing/2014/main" id="{5DDB6FF0-E023-551F-C5DD-9B2C58241467}"/>
              </a:ext>
            </a:extLst>
          </p:cNvPr>
          <p:cNvPicPr>
            <a:picLocks noChangeAspect="1"/>
          </p:cNvPicPr>
          <p:nvPr/>
        </p:nvPicPr>
        <p:blipFill>
          <a:blip r:embed="rId3"/>
          <a:stretch>
            <a:fillRect/>
          </a:stretch>
        </p:blipFill>
        <p:spPr>
          <a:xfrm>
            <a:off x="1702213" y="3111810"/>
            <a:ext cx="5739574" cy="1845300"/>
          </a:xfrm>
          <a:prstGeom prst="rect">
            <a:avLst/>
          </a:prstGeom>
        </p:spPr>
      </p:pic>
      <p:sp>
        <p:nvSpPr>
          <p:cNvPr id="6" name="正方形/長方形 5">
            <a:extLst>
              <a:ext uri="{FF2B5EF4-FFF2-40B4-BE49-F238E27FC236}">
                <a16:creationId xmlns:a16="http://schemas.microsoft.com/office/drawing/2014/main" id="{80B39128-C920-C2DC-F24A-926D25E2BDA2}"/>
              </a:ext>
            </a:extLst>
          </p:cNvPr>
          <p:cNvSpPr/>
          <p:nvPr/>
        </p:nvSpPr>
        <p:spPr>
          <a:xfrm>
            <a:off x="1798243" y="4577189"/>
            <a:ext cx="2773757" cy="11461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14E1F449-6E8C-3769-B822-E6F09CA41D96}"/>
              </a:ext>
            </a:extLst>
          </p:cNvPr>
          <p:cNvSpPr/>
          <p:nvPr/>
        </p:nvSpPr>
        <p:spPr>
          <a:xfrm>
            <a:off x="1798243" y="4707492"/>
            <a:ext cx="2773757" cy="11461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BB46A51E-CA62-2B1A-3925-0F8F1CBB7ECD}"/>
              </a:ext>
            </a:extLst>
          </p:cNvPr>
          <p:cNvSpPr/>
          <p:nvPr/>
        </p:nvSpPr>
        <p:spPr>
          <a:xfrm>
            <a:off x="6655058" y="4695339"/>
            <a:ext cx="327376" cy="13868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四角形吹き出し 11">
            <a:extLst>
              <a:ext uri="{FF2B5EF4-FFF2-40B4-BE49-F238E27FC236}">
                <a16:creationId xmlns:a16="http://schemas.microsoft.com/office/drawing/2014/main" id="{0313D0C5-F614-FCF7-A432-ED77A1DEE97C}"/>
              </a:ext>
            </a:extLst>
          </p:cNvPr>
          <p:cNvSpPr/>
          <p:nvPr/>
        </p:nvSpPr>
        <p:spPr>
          <a:xfrm>
            <a:off x="6106538" y="2058104"/>
            <a:ext cx="2485605" cy="1651864"/>
          </a:xfrm>
          <a:prstGeom prst="wedgeRectCallout">
            <a:avLst>
              <a:gd name="adj1" fmla="val 11218"/>
              <a:gd name="adj2" fmla="val 50067"/>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 name="図 11">
            <a:extLst>
              <a:ext uri="{FF2B5EF4-FFF2-40B4-BE49-F238E27FC236}">
                <a16:creationId xmlns:a16="http://schemas.microsoft.com/office/drawing/2014/main" id="{5060EE97-98AF-CAB1-7DAD-2D7CE34A92F2}"/>
              </a:ext>
            </a:extLst>
          </p:cNvPr>
          <p:cNvPicPr>
            <a:picLocks noChangeAspect="1"/>
          </p:cNvPicPr>
          <p:nvPr/>
        </p:nvPicPr>
        <p:blipFill>
          <a:blip r:embed="rId4"/>
          <a:stretch>
            <a:fillRect/>
          </a:stretch>
        </p:blipFill>
        <p:spPr>
          <a:xfrm>
            <a:off x="6111937" y="2066620"/>
            <a:ext cx="2480207" cy="1643348"/>
          </a:xfrm>
          <a:prstGeom prst="rect">
            <a:avLst/>
          </a:prstGeom>
        </p:spPr>
      </p:pic>
      <p:sp>
        <p:nvSpPr>
          <p:cNvPr id="13" name="テキスト ボックス 12">
            <a:extLst>
              <a:ext uri="{FF2B5EF4-FFF2-40B4-BE49-F238E27FC236}">
                <a16:creationId xmlns:a16="http://schemas.microsoft.com/office/drawing/2014/main" id="{FF7E686F-C49B-0D42-F486-56F3B53D433A}"/>
              </a:ext>
            </a:extLst>
          </p:cNvPr>
          <p:cNvSpPr txBox="1"/>
          <p:nvPr/>
        </p:nvSpPr>
        <p:spPr>
          <a:xfrm>
            <a:off x="647564" y="4344770"/>
            <a:ext cx="1881300" cy="307777"/>
          </a:xfrm>
          <a:prstGeom prst="rect">
            <a:avLst/>
          </a:prstGeom>
          <a:noFill/>
        </p:spPr>
        <p:txBody>
          <a:bodyPr wrap="square" rtlCol="0">
            <a:spAutoFit/>
          </a:bodyPr>
          <a:lstStyle/>
          <a:p>
            <a:r>
              <a:rPr kumimoji="1" lang="ja-JP" altLang="en-US" sz="1400" b="1" dirty="0">
                <a:solidFill>
                  <a:srgbClr val="FF0000"/>
                </a:solidFill>
              </a:rPr>
              <a:t>①伝票種類</a:t>
            </a:r>
          </a:p>
        </p:txBody>
      </p:sp>
      <p:sp>
        <p:nvSpPr>
          <p:cNvPr id="14" name="テキスト ボックス 13">
            <a:extLst>
              <a:ext uri="{FF2B5EF4-FFF2-40B4-BE49-F238E27FC236}">
                <a16:creationId xmlns:a16="http://schemas.microsoft.com/office/drawing/2014/main" id="{6AB60E01-BDB8-C9E3-2565-3A9AB6A0DFCA}"/>
              </a:ext>
            </a:extLst>
          </p:cNvPr>
          <p:cNvSpPr txBox="1"/>
          <p:nvPr/>
        </p:nvSpPr>
        <p:spPr>
          <a:xfrm>
            <a:off x="647564" y="4634498"/>
            <a:ext cx="1881300" cy="307777"/>
          </a:xfrm>
          <a:prstGeom prst="rect">
            <a:avLst/>
          </a:prstGeom>
          <a:noFill/>
        </p:spPr>
        <p:txBody>
          <a:bodyPr wrap="square" rtlCol="0">
            <a:spAutoFit/>
          </a:bodyPr>
          <a:lstStyle/>
          <a:p>
            <a:r>
              <a:rPr lang="ja-JP" altLang="en-US" sz="1400" b="1" dirty="0">
                <a:solidFill>
                  <a:srgbClr val="FF0000"/>
                </a:solidFill>
              </a:rPr>
              <a:t>②</a:t>
            </a:r>
            <a:r>
              <a:rPr kumimoji="1" lang="ja-JP" altLang="en-US" sz="1400" b="1" dirty="0">
                <a:solidFill>
                  <a:srgbClr val="FF0000"/>
                </a:solidFill>
              </a:rPr>
              <a:t>伝票摘要</a:t>
            </a:r>
          </a:p>
        </p:txBody>
      </p:sp>
      <p:sp>
        <p:nvSpPr>
          <p:cNvPr id="15" name="テキスト ボックス 14">
            <a:extLst>
              <a:ext uri="{FF2B5EF4-FFF2-40B4-BE49-F238E27FC236}">
                <a16:creationId xmlns:a16="http://schemas.microsoft.com/office/drawing/2014/main" id="{BD46A77A-A117-6C57-FC1A-90B6242C0F44}"/>
              </a:ext>
            </a:extLst>
          </p:cNvPr>
          <p:cNvSpPr txBox="1"/>
          <p:nvPr/>
        </p:nvSpPr>
        <p:spPr>
          <a:xfrm>
            <a:off x="7273965" y="1769130"/>
            <a:ext cx="1881300" cy="307777"/>
          </a:xfrm>
          <a:prstGeom prst="rect">
            <a:avLst/>
          </a:prstGeom>
          <a:noFill/>
        </p:spPr>
        <p:txBody>
          <a:bodyPr wrap="square" rtlCol="0">
            <a:spAutoFit/>
          </a:bodyPr>
          <a:lstStyle/>
          <a:p>
            <a:r>
              <a:rPr lang="ja-JP" altLang="en-US" sz="1400" b="1" dirty="0">
                <a:solidFill>
                  <a:srgbClr val="FF0000"/>
                </a:solidFill>
              </a:rPr>
              <a:t>③債務明細設定</a:t>
            </a:r>
            <a:endParaRPr kumimoji="1" lang="ja-JP" altLang="en-US" sz="1400" b="1" dirty="0">
              <a:solidFill>
                <a:srgbClr val="FF0000"/>
              </a:solidFill>
            </a:endParaRPr>
          </a:p>
        </p:txBody>
      </p:sp>
      <p:sp>
        <p:nvSpPr>
          <p:cNvPr id="16" name="正方形/長方形 15">
            <a:extLst>
              <a:ext uri="{FF2B5EF4-FFF2-40B4-BE49-F238E27FC236}">
                <a16:creationId xmlns:a16="http://schemas.microsoft.com/office/drawing/2014/main" id="{1B6F4D4D-C133-6012-9924-8EC512EF28DD}"/>
              </a:ext>
            </a:extLst>
          </p:cNvPr>
          <p:cNvSpPr/>
          <p:nvPr/>
        </p:nvSpPr>
        <p:spPr>
          <a:xfrm>
            <a:off x="6106538" y="2188052"/>
            <a:ext cx="1877159" cy="14976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85408B03-8A6A-3ED4-0263-25993AD6F3A3}"/>
              </a:ext>
            </a:extLst>
          </p:cNvPr>
          <p:cNvSpPr/>
          <p:nvPr/>
        </p:nvSpPr>
        <p:spPr>
          <a:xfrm>
            <a:off x="6106538" y="2386500"/>
            <a:ext cx="1877159" cy="14976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75D7AEDA-B4FF-DB04-7904-BA28FAFF86A5}"/>
              </a:ext>
            </a:extLst>
          </p:cNvPr>
          <p:cNvSpPr/>
          <p:nvPr/>
        </p:nvSpPr>
        <p:spPr>
          <a:xfrm>
            <a:off x="6106537" y="3313225"/>
            <a:ext cx="1877160" cy="25995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1" name="直線コネクタ 20">
            <a:extLst>
              <a:ext uri="{FF2B5EF4-FFF2-40B4-BE49-F238E27FC236}">
                <a16:creationId xmlns:a16="http://schemas.microsoft.com/office/drawing/2014/main" id="{A55879A8-AEF7-0535-DFAE-EF7DD3CC7F82}"/>
              </a:ext>
            </a:extLst>
          </p:cNvPr>
          <p:cNvCxnSpPr>
            <a:cxnSpLocks/>
          </p:cNvCxnSpPr>
          <p:nvPr/>
        </p:nvCxnSpPr>
        <p:spPr>
          <a:xfrm flipH="1">
            <a:off x="6990336" y="3700228"/>
            <a:ext cx="1601807" cy="98817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正方形/長方形 19">
            <a:extLst>
              <a:ext uri="{FF2B5EF4-FFF2-40B4-BE49-F238E27FC236}">
                <a16:creationId xmlns:a16="http://schemas.microsoft.com/office/drawing/2014/main" id="{82DA5FA6-8272-18E6-D6EF-BAAC4FB07D30}"/>
              </a:ext>
            </a:extLst>
          </p:cNvPr>
          <p:cNvSpPr/>
          <p:nvPr/>
        </p:nvSpPr>
        <p:spPr>
          <a:xfrm>
            <a:off x="1979712" y="3130709"/>
            <a:ext cx="936104" cy="114618"/>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Tree>
    <p:extLst>
      <p:ext uri="{BB962C8B-B14F-4D97-AF65-F5344CB8AC3E}">
        <p14:creationId xmlns:p14="http://schemas.microsoft.com/office/powerpoint/2010/main" val="2433984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25</a:t>
            </a:fld>
            <a:endParaRPr kumimoji="1" lang="ja-JP" altLang="en-US" dirty="0"/>
          </a:p>
        </p:txBody>
      </p:sp>
      <p:sp>
        <p:nvSpPr>
          <p:cNvPr id="3" name="タイトル 2"/>
          <p:cNvSpPr>
            <a:spLocks noGrp="1"/>
          </p:cNvSpPr>
          <p:nvPr>
            <p:ph type="title"/>
          </p:nvPr>
        </p:nvSpPr>
        <p:spPr>
          <a:xfrm>
            <a:off x="288000" y="346628"/>
            <a:ext cx="7200000" cy="360000"/>
          </a:xfrm>
        </p:spPr>
        <p:txBody>
          <a:bodyPr/>
          <a:lstStyle/>
          <a:p>
            <a:r>
              <a:rPr lang="en-US" altLang="ja-JP" dirty="0"/>
              <a:t>AI</a:t>
            </a:r>
            <a:r>
              <a:rPr lang="ja-JP" altLang="en-US" dirty="0"/>
              <a:t>経費パターンマスタ登録</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8" name="テキスト プレースホルダー 4">
            <a:extLst>
              <a:ext uri="{FF2B5EF4-FFF2-40B4-BE49-F238E27FC236}">
                <a16:creationId xmlns:a16="http://schemas.microsoft.com/office/drawing/2014/main" id="{FD09C57E-F853-0F88-A8A8-F50DE7D0EEB7}"/>
              </a:ext>
            </a:extLst>
          </p:cNvPr>
          <p:cNvSpPr txBox="1">
            <a:spLocks/>
          </p:cNvSpPr>
          <p:nvPr/>
        </p:nvSpPr>
        <p:spPr>
          <a:xfrm>
            <a:off x="143508" y="953449"/>
            <a:ext cx="7812868" cy="331835"/>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kumimoji="1" sz="1800" b="1" kern="1200">
                <a:solidFill>
                  <a:schemeClr val="tx2"/>
                </a:solidFill>
                <a:latin typeface="+mj-ea"/>
                <a:ea typeface="+mj-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kumimoji="1" lang="en-US" altLang="ja-JP" dirty="0"/>
              <a:t>AI</a:t>
            </a:r>
            <a:r>
              <a:rPr kumimoji="1" lang="ja-JP" altLang="en-US" dirty="0"/>
              <a:t>経費パターンマスタ登録</a:t>
            </a:r>
            <a:r>
              <a:rPr kumimoji="1" lang="en-US" altLang="ja-JP" dirty="0"/>
              <a:t>(</a:t>
            </a:r>
            <a:r>
              <a:rPr kumimoji="1" lang="ja-JP" altLang="en-US" dirty="0"/>
              <a:t>配賦設定</a:t>
            </a:r>
            <a:r>
              <a:rPr kumimoji="1" lang="en-US" altLang="ja-JP" dirty="0"/>
              <a:t>)</a:t>
            </a:r>
            <a:endParaRPr kumimoji="1" lang="ja-JP" altLang="en-US" dirty="0"/>
          </a:p>
        </p:txBody>
      </p:sp>
      <p:sp>
        <p:nvSpPr>
          <p:cNvPr id="7" name="テキスト プレースホルダー 5">
            <a:extLst>
              <a:ext uri="{FF2B5EF4-FFF2-40B4-BE49-F238E27FC236}">
                <a16:creationId xmlns:a16="http://schemas.microsoft.com/office/drawing/2014/main" id="{83D09E0E-A703-F431-91E1-F87A27F56969}"/>
              </a:ext>
            </a:extLst>
          </p:cNvPr>
          <p:cNvSpPr txBox="1">
            <a:spLocks/>
          </p:cNvSpPr>
          <p:nvPr/>
        </p:nvSpPr>
        <p:spPr>
          <a:xfrm>
            <a:off x="359729" y="1268761"/>
            <a:ext cx="8640763" cy="279306"/>
          </a:xfrm>
          <a:prstGeom prst="rect">
            <a:avLst/>
          </a:prstGeom>
        </p:spPr>
        <p:txBody>
          <a:bodyPr/>
          <a:lstStyle>
            <a:lvl1pPr marL="0" indent="0" algn="l" defTabSz="914400" rtl="0" eaLnBrk="1" latinLnBrk="0" hangingPunct="1">
              <a:spcBef>
                <a:spcPct val="20000"/>
              </a:spcBef>
              <a:buFont typeface="Arial" panose="020B0604020202020204" pitchFamily="34" charset="0"/>
              <a:buNone/>
              <a:defRPr kumimoji="1"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en-US" altLang="ja-JP" sz="1400" dirty="0"/>
              <a:t>AI-OCR</a:t>
            </a:r>
            <a:r>
              <a:rPr lang="ja-JP" altLang="en-US" sz="1400" dirty="0"/>
              <a:t>にて取込を行った段階で費用配賦を行うことも可能です。</a:t>
            </a:r>
            <a:endParaRPr lang="en-US" altLang="ja-JP" sz="1400" dirty="0"/>
          </a:p>
          <a:p>
            <a:r>
              <a:rPr lang="en-US" altLang="ja-JP" sz="1400" dirty="0"/>
              <a:t>※</a:t>
            </a:r>
            <a:r>
              <a:rPr lang="ja-JP" altLang="en-US" sz="1400" dirty="0"/>
              <a:t>明細紐付との併用はできませんのでご注意ください。</a:t>
            </a:r>
            <a:endParaRPr lang="en-US" altLang="ja-JP" sz="1400" dirty="0"/>
          </a:p>
        </p:txBody>
      </p:sp>
      <p:pic>
        <p:nvPicPr>
          <p:cNvPr id="20" name="図 19">
            <a:extLst>
              <a:ext uri="{FF2B5EF4-FFF2-40B4-BE49-F238E27FC236}">
                <a16:creationId xmlns:a16="http://schemas.microsoft.com/office/drawing/2014/main" id="{32DF7E0C-AF52-6A00-3870-D002E985F132}"/>
              </a:ext>
            </a:extLst>
          </p:cNvPr>
          <p:cNvPicPr>
            <a:picLocks noChangeAspect="1"/>
          </p:cNvPicPr>
          <p:nvPr/>
        </p:nvPicPr>
        <p:blipFill rotWithShape="1">
          <a:blip r:embed="rId3"/>
          <a:srcRect r="3913"/>
          <a:stretch/>
        </p:blipFill>
        <p:spPr>
          <a:xfrm>
            <a:off x="71754" y="2012428"/>
            <a:ext cx="9000492" cy="2372764"/>
          </a:xfrm>
          <a:prstGeom prst="rect">
            <a:avLst/>
          </a:prstGeom>
        </p:spPr>
      </p:pic>
      <p:sp>
        <p:nvSpPr>
          <p:cNvPr id="21" name="正方形/長方形 20">
            <a:extLst>
              <a:ext uri="{FF2B5EF4-FFF2-40B4-BE49-F238E27FC236}">
                <a16:creationId xmlns:a16="http://schemas.microsoft.com/office/drawing/2014/main" id="{1E40CDD2-8997-3BC3-5C15-794FCB480821}"/>
              </a:ext>
            </a:extLst>
          </p:cNvPr>
          <p:cNvSpPr/>
          <p:nvPr/>
        </p:nvSpPr>
        <p:spPr>
          <a:xfrm>
            <a:off x="3379839" y="2571750"/>
            <a:ext cx="2128265" cy="22873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a:extLst>
              <a:ext uri="{FF2B5EF4-FFF2-40B4-BE49-F238E27FC236}">
                <a16:creationId xmlns:a16="http://schemas.microsoft.com/office/drawing/2014/main" id="{2E179F17-B798-2681-CA9B-4D34186395D4}"/>
              </a:ext>
            </a:extLst>
          </p:cNvPr>
          <p:cNvSpPr txBox="1"/>
          <p:nvPr/>
        </p:nvSpPr>
        <p:spPr>
          <a:xfrm>
            <a:off x="5500234" y="2532227"/>
            <a:ext cx="2954785" cy="307777"/>
          </a:xfrm>
          <a:prstGeom prst="rect">
            <a:avLst/>
          </a:prstGeom>
          <a:noFill/>
        </p:spPr>
        <p:txBody>
          <a:bodyPr wrap="square" rtlCol="0">
            <a:spAutoFit/>
          </a:bodyPr>
          <a:lstStyle/>
          <a:p>
            <a:r>
              <a:rPr kumimoji="1" lang="ja-JP" altLang="en-US" sz="1400" b="1" dirty="0">
                <a:solidFill>
                  <a:srgbClr val="FF0000"/>
                </a:solidFill>
              </a:rPr>
              <a:t>①配賦方法は固定比、固定額</a:t>
            </a:r>
          </a:p>
        </p:txBody>
      </p:sp>
      <p:sp>
        <p:nvSpPr>
          <p:cNvPr id="23" name="正方形/長方形 22">
            <a:extLst>
              <a:ext uri="{FF2B5EF4-FFF2-40B4-BE49-F238E27FC236}">
                <a16:creationId xmlns:a16="http://schemas.microsoft.com/office/drawing/2014/main" id="{1C85F9A7-EC78-2034-C589-20E9D274D618}"/>
              </a:ext>
            </a:extLst>
          </p:cNvPr>
          <p:cNvSpPr/>
          <p:nvPr/>
        </p:nvSpPr>
        <p:spPr>
          <a:xfrm>
            <a:off x="138234" y="3347290"/>
            <a:ext cx="5873926" cy="62861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42E2B41B-BB15-42A6-10F9-888F36D0D90C}"/>
              </a:ext>
            </a:extLst>
          </p:cNvPr>
          <p:cNvSpPr txBox="1"/>
          <p:nvPr/>
        </p:nvSpPr>
        <p:spPr>
          <a:xfrm>
            <a:off x="2285746" y="4231303"/>
            <a:ext cx="4572508" cy="307777"/>
          </a:xfrm>
          <a:prstGeom prst="rect">
            <a:avLst/>
          </a:prstGeom>
          <a:noFill/>
        </p:spPr>
        <p:txBody>
          <a:bodyPr wrap="square" rtlCol="0">
            <a:spAutoFit/>
          </a:bodyPr>
          <a:lstStyle/>
          <a:p>
            <a:r>
              <a:rPr lang="ja-JP" altLang="en-US" sz="1400" b="1" dirty="0">
                <a:solidFill>
                  <a:srgbClr val="FF0000"/>
                </a:solidFill>
              </a:rPr>
              <a:t>②費用側の配賦先科目、部門、比率などを指定</a:t>
            </a:r>
            <a:endParaRPr kumimoji="1" lang="ja-JP" altLang="en-US" sz="1400" b="1" dirty="0">
              <a:solidFill>
                <a:srgbClr val="FF0000"/>
              </a:solidFill>
            </a:endParaRPr>
          </a:p>
        </p:txBody>
      </p:sp>
    </p:spTree>
    <p:extLst>
      <p:ext uri="{BB962C8B-B14F-4D97-AF65-F5344CB8AC3E}">
        <p14:creationId xmlns:p14="http://schemas.microsoft.com/office/powerpoint/2010/main" val="10134518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26</a:t>
            </a:fld>
            <a:endParaRPr kumimoji="1" lang="ja-JP" altLang="en-US" dirty="0"/>
          </a:p>
        </p:txBody>
      </p:sp>
      <p:sp>
        <p:nvSpPr>
          <p:cNvPr id="3" name="タイトル 2"/>
          <p:cNvSpPr>
            <a:spLocks noGrp="1"/>
          </p:cNvSpPr>
          <p:nvPr>
            <p:ph type="title"/>
          </p:nvPr>
        </p:nvSpPr>
        <p:spPr>
          <a:xfrm>
            <a:off x="288000" y="346628"/>
            <a:ext cx="7200000" cy="360000"/>
          </a:xfrm>
        </p:spPr>
        <p:txBody>
          <a:bodyPr/>
          <a:lstStyle/>
          <a:p>
            <a:r>
              <a:rPr lang="en-US" altLang="ja-JP" dirty="0"/>
              <a:t>AI</a:t>
            </a:r>
            <a:r>
              <a:rPr lang="ja-JP" altLang="en-US" dirty="0"/>
              <a:t>経費パターンマスタ登録</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8" name="テキスト プレースホルダー 4">
            <a:extLst>
              <a:ext uri="{FF2B5EF4-FFF2-40B4-BE49-F238E27FC236}">
                <a16:creationId xmlns:a16="http://schemas.microsoft.com/office/drawing/2014/main" id="{FD09C57E-F853-0F88-A8A8-F50DE7D0EEB7}"/>
              </a:ext>
            </a:extLst>
          </p:cNvPr>
          <p:cNvSpPr txBox="1">
            <a:spLocks/>
          </p:cNvSpPr>
          <p:nvPr/>
        </p:nvSpPr>
        <p:spPr>
          <a:xfrm>
            <a:off x="143508" y="953449"/>
            <a:ext cx="7812868" cy="331835"/>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kumimoji="1" sz="1800" b="1" kern="1200">
                <a:solidFill>
                  <a:schemeClr val="tx2"/>
                </a:solidFill>
                <a:latin typeface="+mj-ea"/>
                <a:ea typeface="+mj-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kumimoji="1" lang="en-US" altLang="ja-JP" dirty="0"/>
              <a:t>AI</a:t>
            </a:r>
            <a:r>
              <a:rPr kumimoji="1" lang="ja-JP" altLang="en-US" dirty="0"/>
              <a:t>支払伝票入力</a:t>
            </a:r>
          </a:p>
        </p:txBody>
      </p:sp>
      <p:sp>
        <p:nvSpPr>
          <p:cNvPr id="7" name="テキスト プレースホルダー 5">
            <a:extLst>
              <a:ext uri="{FF2B5EF4-FFF2-40B4-BE49-F238E27FC236}">
                <a16:creationId xmlns:a16="http://schemas.microsoft.com/office/drawing/2014/main" id="{83D09E0E-A703-F431-91E1-F87A27F56969}"/>
              </a:ext>
            </a:extLst>
          </p:cNvPr>
          <p:cNvSpPr txBox="1">
            <a:spLocks/>
          </p:cNvSpPr>
          <p:nvPr/>
        </p:nvSpPr>
        <p:spPr>
          <a:xfrm>
            <a:off x="359729" y="1268761"/>
            <a:ext cx="8640763" cy="279306"/>
          </a:xfrm>
          <a:prstGeom prst="rect">
            <a:avLst/>
          </a:prstGeom>
        </p:spPr>
        <p:txBody>
          <a:bodyPr/>
          <a:lstStyle>
            <a:lvl1pPr marL="0" indent="0" algn="l" defTabSz="914400" rtl="0" eaLnBrk="1" latinLnBrk="0" hangingPunct="1">
              <a:spcBef>
                <a:spcPct val="20000"/>
              </a:spcBef>
              <a:buFont typeface="Arial" panose="020B0604020202020204" pitchFamily="34" charset="0"/>
              <a:buNone/>
              <a:defRPr kumimoji="1"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lnSpc>
                <a:spcPts val="1900"/>
              </a:lnSpc>
              <a:buClr>
                <a:srgbClr val="F9BE00"/>
              </a:buClr>
              <a:buNone/>
              <a:defRPr/>
            </a:pPr>
            <a:r>
              <a:rPr lang="ja-JP" altLang="en-US" sz="1400" dirty="0">
                <a:latin typeface="+mn-ea"/>
              </a:rPr>
              <a:t>　</a:t>
            </a:r>
            <a:r>
              <a:rPr lang="en-US" altLang="ja-JP" sz="1400" dirty="0">
                <a:latin typeface="+mn-ea"/>
              </a:rPr>
              <a:t>AI</a:t>
            </a:r>
            <a:r>
              <a:rPr lang="ja-JP" altLang="en-US" sz="1400" dirty="0">
                <a:latin typeface="+mn-ea"/>
              </a:rPr>
              <a:t>支払伝票入力画面で</a:t>
            </a:r>
            <a:r>
              <a:rPr lang="en-US" altLang="ja-JP" sz="1400" dirty="0">
                <a:latin typeface="+mn-ea"/>
              </a:rPr>
              <a:t>AI</a:t>
            </a:r>
            <a:r>
              <a:rPr lang="ja-JP" altLang="en-US" sz="1400" dirty="0">
                <a:latin typeface="+mn-ea"/>
              </a:rPr>
              <a:t>経費パターンマスタを登録、更新しながら支払伝票の入力も可能です。</a:t>
            </a:r>
            <a:endParaRPr lang="en-US" altLang="ja-JP" sz="1400" dirty="0">
              <a:latin typeface="+mn-ea"/>
            </a:endParaRPr>
          </a:p>
        </p:txBody>
      </p:sp>
      <p:pic>
        <p:nvPicPr>
          <p:cNvPr id="5" name="図 4">
            <a:extLst>
              <a:ext uri="{FF2B5EF4-FFF2-40B4-BE49-F238E27FC236}">
                <a16:creationId xmlns:a16="http://schemas.microsoft.com/office/drawing/2014/main" id="{0F07B9E3-7540-6611-175F-A401FA93F401}"/>
              </a:ext>
            </a:extLst>
          </p:cNvPr>
          <p:cNvPicPr>
            <a:picLocks noChangeAspect="1"/>
          </p:cNvPicPr>
          <p:nvPr/>
        </p:nvPicPr>
        <p:blipFill rotWithShape="1">
          <a:blip r:embed="rId3"/>
          <a:srcRect r="10564" b="72472"/>
          <a:stretch/>
        </p:blipFill>
        <p:spPr>
          <a:xfrm>
            <a:off x="154040" y="1755824"/>
            <a:ext cx="8933267" cy="1644017"/>
          </a:xfrm>
          <a:prstGeom prst="rect">
            <a:avLst/>
          </a:prstGeom>
        </p:spPr>
      </p:pic>
      <p:sp>
        <p:nvSpPr>
          <p:cNvPr id="10" name="正方形/長方形 9">
            <a:extLst>
              <a:ext uri="{FF2B5EF4-FFF2-40B4-BE49-F238E27FC236}">
                <a16:creationId xmlns:a16="http://schemas.microsoft.com/office/drawing/2014/main" id="{C3713C00-0A40-F609-4F8B-FCDB7F4A2A6D}"/>
              </a:ext>
            </a:extLst>
          </p:cNvPr>
          <p:cNvSpPr/>
          <p:nvPr/>
        </p:nvSpPr>
        <p:spPr>
          <a:xfrm>
            <a:off x="5111553" y="2457384"/>
            <a:ext cx="612576" cy="22873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DD407B41-83F0-5069-A24B-8EEC8F6FB3B5}"/>
              </a:ext>
            </a:extLst>
          </p:cNvPr>
          <p:cNvSpPr/>
          <p:nvPr/>
        </p:nvSpPr>
        <p:spPr>
          <a:xfrm>
            <a:off x="186504" y="2457384"/>
            <a:ext cx="2693308" cy="22873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9A9187C3-EBB6-8D5D-CFAB-2096A2BBC3B0}"/>
              </a:ext>
            </a:extLst>
          </p:cNvPr>
          <p:cNvSpPr txBox="1"/>
          <p:nvPr/>
        </p:nvSpPr>
        <p:spPr>
          <a:xfrm>
            <a:off x="252001" y="2804888"/>
            <a:ext cx="2627812" cy="307777"/>
          </a:xfrm>
          <a:prstGeom prst="rect">
            <a:avLst/>
          </a:prstGeom>
          <a:noFill/>
        </p:spPr>
        <p:txBody>
          <a:bodyPr wrap="square" rtlCol="0">
            <a:spAutoFit/>
          </a:bodyPr>
          <a:lstStyle/>
          <a:p>
            <a:r>
              <a:rPr kumimoji="1" lang="ja-JP" altLang="en-US" sz="1400" b="1" dirty="0">
                <a:solidFill>
                  <a:srgbClr val="FF0000"/>
                </a:solidFill>
              </a:rPr>
              <a:t>①パターン名を入力</a:t>
            </a:r>
          </a:p>
        </p:txBody>
      </p:sp>
      <p:sp>
        <p:nvSpPr>
          <p:cNvPr id="15" name="テキスト ボックス 14">
            <a:extLst>
              <a:ext uri="{FF2B5EF4-FFF2-40B4-BE49-F238E27FC236}">
                <a16:creationId xmlns:a16="http://schemas.microsoft.com/office/drawing/2014/main" id="{72655297-4888-6871-FB0F-29BE2E96F37A}"/>
              </a:ext>
            </a:extLst>
          </p:cNvPr>
          <p:cNvSpPr txBox="1"/>
          <p:nvPr/>
        </p:nvSpPr>
        <p:spPr>
          <a:xfrm>
            <a:off x="5111552" y="2804887"/>
            <a:ext cx="1152637" cy="307777"/>
          </a:xfrm>
          <a:prstGeom prst="rect">
            <a:avLst/>
          </a:prstGeom>
          <a:noFill/>
        </p:spPr>
        <p:txBody>
          <a:bodyPr wrap="square" rtlCol="0">
            <a:spAutoFit/>
          </a:bodyPr>
          <a:lstStyle/>
          <a:p>
            <a:r>
              <a:rPr lang="ja-JP" altLang="en-US" sz="1400" b="1" dirty="0">
                <a:solidFill>
                  <a:srgbClr val="FF0000"/>
                </a:solidFill>
              </a:rPr>
              <a:t>②</a:t>
            </a:r>
            <a:r>
              <a:rPr kumimoji="1" lang="ja-JP" altLang="en-US" sz="1400" b="1" dirty="0">
                <a:solidFill>
                  <a:srgbClr val="FF0000"/>
                </a:solidFill>
              </a:rPr>
              <a:t>チェック</a:t>
            </a:r>
          </a:p>
        </p:txBody>
      </p:sp>
      <p:sp>
        <p:nvSpPr>
          <p:cNvPr id="6" name="正方形/長方形 5">
            <a:extLst>
              <a:ext uri="{FF2B5EF4-FFF2-40B4-BE49-F238E27FC236}">
                <a16:creationId xmlns:a16="http://schemas.microsoft.com/office/drawing/2014/main" id="{4CB5DEEC-DCC9-848B-E649-9AB4D12A3722}"/>
              </a:ext>
            </a:extLst>
          </p:cNvPr>
          <p:cNvSpPr/>
          <p:nvPr/>
        </p:nvSpPr>
        <p:spPr>
          <a:xfrm>
            <a:off x="577399" y="1816779"/>
            <a:ext cx="1150285" cy="117057"/>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Tree>
    <p:extLst>
      <p:ext uri="{BB962C8B-B14F-4D97-AF65-F5344CB8AC3E}">
        <p14:creationId xmlns:p14="http://schemas.microsoft.com/office/powerpoint/2010/main" val="33198041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fld id="{78AE49ED-73EF-499C-8307-28EB0E7CF529}" type="slidenum">
              <a:rPr lang="ja-JP" altLang="en-US" smtClean="0"/>
              <a:pPr/>
              <a:t>27</a:t>
            </a:fld>
            <a:endParaRPr lang="ja-JP" altLang="en-US" dirty="0"/>
          </a:p>
        </p:txBody>
      </p:sp>
      <p:sp>
        <p:nvSpPr>
          <p:cNvPr id="5" name="タイトル 4"/>
          <p:cNvSpPr>
            <a:spLocks noGrp="1"/>
          </p:cNvSpPr>
          <p:nvPr>
            <p:ph type="title"/>
          </p:nvPr>
        </p:nvSpPr>
        <p:spPr/>
        <p:txBody>
          <a:bodyPr/>
          <a:lstStyle/>
          <a:p>
            <a:r>
              <a:rPr kumimoji="1" lang="en-US" altLang="ja-JP" sz="3200" b="0" dirty="0">
                <a:solidFill>
                  <a:schemeClr val="tx1"/>
                </a:solidFill>
              </a:rPr>
              <a:t>02</a:t>
            </a:r>
            <a:r>
              <a:rPr kumimoji="1" lang="ja-JP" altLang="en-US" sz="3200" b="0" dirty="0">
                <a:solidFill>
                  <a:schemeClr val="accent1"/>
                </a:solidFill>
              </a:rPr>
              <a:t> </a:t>
            </a:r>
            <a:r>
              <a:rPr lang="en-US" altLang="ja-JP" sz="3200" dirty="0"/>
              <a:t>AI-OCR </a:t>
            </a:r>
            <a:r>
              <a:rPr lang="ja-JP" altLang="en-US" sz="3200" dirty="0"/>
              <a:t>検証</a:t>
            </a:r>
            <a:endParaRPr kumimoji="1" lang="ja-JP" altLang="en-US" dirty="0"/>
          </a:p>
        </p:txBody>
      </p:sp>
      <p:sp>
        <p:nvSpPr>
          <p:cNvPr id="2" name="フッター プレースホルダー 1"/>
          <p:cNvSpPr>
            <a:spLocks noGrp="1"/>
          </p:cNvSpPr>
          <p:nvPr>
            <p:ph type="ftr" sz="quarter" idx="3"/>
          </p:nvPr>
        </p:nvSpPr>
        <p:spPr/>
        <p:txBody>
          <a:bodyPr/>
          <a:lstStyle/>
          <a:p>
            <a:r>
              <a:rPr lang="en-US" altLang="ja-JP" dirty="0"/>
              <a:t>©Canon IT Solutions Inc.  All rights reserved.</a:t>
            </a:r>
            <a:endParaRPr lang="ja-JP" altLang="en-US" dirty="0"/>
          </a:p>
        </p:txBody>
      </p:sp>
    </p:spTree>
    <p:extLst>
      <p:ext uri="{BB962C8B-B14F-4D97-AF65-F5344CB8AC3E}">
        <p14:creationId xmlns:p14="http://schemas.microsoft.com/office/powerpoint/2010/main" val="19271842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AA3CF2D8-A00F-438A-A2A0-63FDDC51F3ED}"/>
              </a:ext>
            </a:extLst>
          </p:cNvPr>
          <p:cNvSpPr/>
          <p:nvPr/>
        </p:nvSpPr>
        <p:spPr>
          <a:xfrm>
            <a:off x="0" y="1338733"/>
            <a:ext cx="9144000" cy="345376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28</a:t>
            </a:fld>
            <a:endParaRPr kumimoji="1" lang="ja-JP" altLang="en-US" dirty="0"/>
          </a:p>
        </p:txBody>
      </p:sp>
      <p:sp>
        <p:nvSpPr>
          <p:cNvPr id="3" name="タイトル 2"/>
          <p:cNvSpPr>
            <a:spLocks noGrp="1"/>
          </p:cNvSpPr>
          <p:nvPr>
            <p:ph type="title"/>
          </p:nvPr>
        </p:nvSpPr>
        <p:spPr/>
        <p:txBody>
          <a:bodyPr/>
          <a:lstStyle/>
          <a:p>
            <a:r>
              <a:rPr lang="en-US" altLang="ja-JP" dirty="0"/>
              <a:t>AI-OCR(</a:t>
            </a:r>
            <a:r>
              <a:rPr lang="ja-JP" altLang="en-US" dirty="0"/>
              <a:t>請求書・請求書明細</a:t>
            </a:r>
            <a:r>
              <a:rPr lang="en-US" altLang="ja-JP" dirty="0"/>
              <a:t>)</a:t>
            </a:r>
            <a:r>
              <a:rPr lang="ja-JP" altLang="en-US" dirty="0"/>
              <a:t>全体の流れ</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5" name="テキスト プレースホルダー 4"/>
          <p:cNvSpPr>
            <a:spLocks noGrp="1"/>
          </p:cNvSpPr>
          <p:nvPr>
            <p:ph type="body" sz="quarter" idx="16"/>
          </p:nvPr>
        </p:nvSpPr>
        <p:spPr/>
        <p:txBody>
          <a:bodyPr/>
          <a:lstStyle/>
          <a:p>
            <a:r>
              <a:rPr lang="ja-JP" altLang="en-US" dirty="0"/>
              <a:t>全体フロー</a:t>
            </a:r>
            <a:endParaRPr kumimoji="1" lang="ja-JP" altLang="en-US" dirty="0"/>
          </a:p>
        </p:txBody>
      </p:sp>
      <p:sp>
        <p:nvSpPr>
          <p:cNvPr id="8" name="Rectangle 6">
            <a:extLst>
              <a:ext uri="{FF2B5EF4-FFF2-40B4-BE49-F238E27FC236}">
                <a16:creationId xmlns:a16="http://schemas.microsoft.com/office/drawing/2014/main" id="{795899E5-9963-026D-3950-A5268303546F}"/>
              </a:ext>
            </a:extLst>
          </p:cNvPr>
          <p:cNvSpPr>
            <a:spLocks noChangeArrowheads="1"/>
          </p:cNvSpPr>
          <p:nvPr/>
        </p:nvSpPr>
        <p:spPr bwMode="auto">
          <a:xfrm>
            <a:off x="7521690" y="2861929"/>
            <a:ext cx="1550810" cy="614468"/>
          </a:xfrm>
          <a:prstGeom prst="rect">
            <a:avLst/>
          </a:prstGeom>
          <a:noFill/>
          <a:ln w="12700">
            <a:noFill/>
            <a:miter lim="800000"/>
            <a:headEnd/>
            <a:tailEnd/>
          </a:ln>
          <a:effectLst/>
        </p:spPr>
        <p:txBody>
          <a:bodyPr vert="horz" wrap="square" lIns="74295" tIns="8890" rIns="74295" bIns="889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1" i="0" u="none" strike="noStrike" cap="none" normalizeH="0" baseline="0" dirty="0">
                <a:ln>
                  <a:noFill/>
                </a:ln>
                <a:solidFill>
                  <a:schemeClr val="tx1">
                    <a:lumMod val="75000"/>
                    <a:lumOff val="25000"/>
                  </a:schemeClr>
                </a:solidFill>
                <a:effectLst/>
                <a:latin typeface="+mn-ea"/>
                <a:cs typeface="Times New Roman" panose="02020603050405020304" pitchFamily="18" charset="0"/>
              </a:rPr>
              <a:t>導入支援</a:t>
            </a:r>
            <a:endParaRPr kumimoji="0" lang="ja-JP" altLang="en-US" sz="1400" b="1" i="0" u="none" strike="noStrike" cap="none" normalizeH="0" baseline="0" dirty="0">
              <a:ln>
                <a:noFill/>
              </a:ln>
              <a:solidFill>
                <a:schemeClr val="tx1">
                  <a:lumMod val="75000"/>
                  <a:lumOff val="25000"/>
                </a:schemeClr>
              </a:solidFill>
              <a:effectLst/>
              <a:latin typeface="+mn-ea"/>
            </a:endParaRPr>
          </a:p>
        </p:txBody>
      </p:sp>
      <p:sp>
        <p:nvSpPr>
          <p:cNvPr id="12" name="Rectangle 6">
            <a:extLst>
              <a:ext uri="{FF2B5EF4-FFF2-40B4-BE49-F238E27FC236}">
                <a16:creationId xmlns:a16="http://schemas.microsoft.com/office/drawing/2014/main" id="{49589EBB-D17F-4CA6-00FC-0306E1FAFE41}"/>
              </a:ext>
            </a:extLst>
          </p:cNvPr>
          <p:cNvSpPr>
            <a:spLocks noChangeArrowheads="1"/>
          </p:cNvSpPr>
          <p:nvPr/>
        </p:nvSpPr>
        <p:spPr bwMode="auto">
          <a:xfrm>
            <a:off x="5685486" y="2861929"/>
            <a:ext cx="1550810" cy="614468"/>
          </a:xfrm>
          <a:prstGeom prst="rect">
            <a:avLst/>
          </a:prstGeom>
          <a:noFill/>
          <a:ln w="12700">
            <a:noFill/>
            <a:miter lim="800000"/>
            <a:headEnd/>
            <a:tailEnd/>
          </a:ln>
          <a:effectLst/>
        </p:spPr>
        <p:txBody>
          <a:bodyPr vert="horz" wrap="square" lIns="74295" tIns="8890" rIns="74295" bIns="889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1" i="0" u="none" strike="noStrike" cap="none" normalizeH="0" baseline="0" dirty="0">
                <a:ln>
                  <a:noFill/>
                </a:ln>
                <a:solidFill>
                  <a:schemeClr val="tx1">
                    <a:lumMod val="75000"/>
                    <a:lumOff val="25000"/>
                  </a:schemeClr>
                </a:solidFill>
                <a:effectLst/>
                <a:latin typeface="+mn-ea"/>
                <a:cs typeface="Times New Roman" panose="02020603050405020304" pitchFamily="18" charset="0"/>
              </a:rPr>
              <a:t>契約</a:t>
            </a:r>
            <a:endParaRPr kumimoji="0" lang="en-US" altLang="ja-JP" sz="1400" b="1" i="0" u="none" strike="noStrike" cap="none" normalizeH="0" baseline="0" dirty="0">
              <a:ln>
                <a:noFill/>
              </a:ln>
              <a:solidFill>
                <a:schemeClr val="tx1">
                  <a:lumMod val="75000"/>
                  <a:lumOff val="25000"/>
                </a:schemeClr>
              </a:solidFill>
              <a:effectLst/>
              <a:latin typeface="+mn-ea"/>
              <a:cs typeface="Times New Roman" panose="02020603050405020304" pitchFamily="18" charset="0"/>
            </a:endParaRPr>
          </a:p>
        </p:txBody>
      </p:sp>
      <p:sp>
        <p:nvSpPr>
          <p:cNvPr id="15" name="Rectangle 8">
            <a:extLst>
              <a:ext uri="{FF2B5EF4-FFF2-40B4-BE49-F238E27FC236}">
                <a16:creationId xmlns:a16="http://schemas.microsoft.com/office/drawing/2014/main" id="{A5E2F8C8-284B-C36F-24A9-E3E6DC3B9BEF}"/>
              </a:ext>
            </a:extLst>
          </p:cNvPr>
          <p:cNvSpPr>
            <a:spLocks noChangeArrowheads="1"/>
          </p:cNvSpPr>
          <p:nvPr/>
        </p:nvSpPr>
        <p:spPr bwMode="auto">
          <a:xfrm>
            <a:off x="3813278" y="2861929"/>
            <a:ext cx="1550810" cy="614468"/>
          </a:xfrm>
          <a:prstGeom prst="rect">
            <a:avLst/>
          </a:prstGeom>
          <a:noFill/>
          <a:ln w="12700">
            <a:noFill/>
            <a:miter lim="800000"/>
            <a:headEnd/>
            <a:tailEnd/>
          </a:ln>
          <a:effectLst/>
        </p:spPr>
        <p:txBody>
          <a:bodyPr vert="horz" wrap="square" lIns="74295" tIns="8890" rIns="74295" bIns="8890" numCol="1" anchor="ctr" anchorCtr="0" compatLnSpc="1">
            <a:prstTxWarp prst="textNoShape">
              <a:avLst/>
            </a:prstTxWarp>
          </a:bodyPr>
          <a:lstStyle/>
          <a:p>
            <a:pPr algn="ctr" eaLnBrk="0" fontAlgn="base" hangingPunct="0">
              <a:spcBef>
                <a:spcPct val="0"/>
              </a:spcBef>
              <a:spcAft>
                <a:spcPct val="0"/>
              </a:spcAft>
            </a:pPr>
            <a:r>
              <a:rPr kumimoji="0" lang="ja-JP" altLang="en-US" sz="1400" b="1" i="0" u="none" strike="noStrike" cap="none" normalizeH="0" baseline="0" dirty="0">
                <a:ln>
                  <a:noFill/>
                </a:ln>
                <a:solidFill>
                  <a:schemeClr val="tx1">
                    <a:lumMod val="75000"/>
                    <a:lumOff val="25000"/>
                  </a:schemeClr>
                </a:solidFill>
                <a:effectLst/>
                <a:latin typeface="+mn-ea"/>
                <a:cs typeface="Times New Roman" panose="02020603050405020304" pitchFamily="18" charset="0"/>
              </a:rPr>
              <a:t>トライアル</a:t>
            </a:r>
            <a:endParaRPr kumimoji="0" lang="en-US" altLang="ja-JP" sz="1400" b="1" i="0" u="none" strike="noStrike" cap="none" normalizeH="0" baseline="0" dirty="0">
              <a:ln>
                <a:noFill/>
              </a:ln>
              <a:solidFill>
                <a:schemeClr val="tx1">
                  <a:lumMod val="75000"/>
                  <a:lumOff val="25000"/>
                </a:schemeClr>
              </a:solidFill>
              <a:effectLst/>
              <a:latin typeface="+mn-ea"/>
              <a:cs typeface="Times New Roman" panose="02020603050405020304" pitchFamily="18" charset="0"/>
            </a:endParaRPr>
          </a:p>
        </p:txBody>
      </p:sp>
      <p:sp>
        <p:nvSpPr>
          <p:cNvPr id="18" name="Rectangle 9">
            <a:extLst>
              <a:ext uri="{FF2B5EF4-FFF2-40B4-BE49-F238E27FC236}">
                <a16:creationId xmlns:a16="http://schemas.microsoft.com/office/drawing/2014/main" id="{1E577DAC-F406-44E0-BBDD-8C18CD956E56}"/>
              </a:ext>
            </a:extLst>
          </p:cNvPr>
          <p:cNvSpPr>
            <a:spLocks noChangeArrowheads="1"/>
          </p:cNvSpPr>
          <p:nvPr/>
        </p:nvSpPr>
        <p:spPr bwMode="auto">
          <a:xfrm>
            <a:off x="1888654" y="2861929"/>
            <a:ext cx="1705891" cy="614468"/>
          </a:xfrm>
          <a:prstGeom prst="rect">
            <a:avLst/>
          </a:prstGeom>
          <a:noFill/>
          <a:ln w="12700">
            <a:noFill/>
            <a:miter lim="800000"/>
            <a:headEnd/>
            <a:tailEnd/>
          </a:ln>
          <a:effectLst/>
        </p:spPr>
        <p:txBody>
          <a:bodyPr vert="horz" wrap="square" lIns="74295" tIns="8890" rIns="74295" bIns="889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1" dirty="0">
                <a:solidFill>
                  <a:schemeClr val="tx1">
                    <a:lumMod val="75000"/>
                    <a:lumOff val="25000"/>
                  </a:schemeClr>
                </a:solidFill>
                <a:latin typeface="+mn-ea"/>
                <a:cs typeface="Times New Roman" panose="02020603050405020304" pitchFamily="18" charset="0"/>
              </a:rPr>
              <a:t>事前検証報告</a:t>
            </a:r>
            <a:endParaRPr kumimoji="0" lang="zh-TW" altLang="en-US" sz="1400" b="1" i="0" u="none" strike="noStrike" cap="none" normalizeH="0" baseline="0" dirty="0">
              <a:ln>
                <a:noFill/>
              </a:ln>
              <a:solidFill>
                <a:schemeClr val="tx1">
                  <a:lumMod val="75000"/>
                  <a:lumOff val="25000"/>
                </a:schemeClr>
              </a:solidFill>
              <a:effectLst/>
              <a:latin typeface="+mn-ea"/>
              <a:cs typeface="Times New Roman" panose="02020603050405020304" pitchFamily="18" charset="0"/>
            </a:endParaRPr>
          </a:p>
        </p:txBody>
      </p:sp>
      <p:sp>
        <p:nvSpPr>
          <p:cNvPr id="20" name="Rectangle 9">
            <a:extLst>
              <a:ext uri="{FF2B5EF4-FFF2-40B4-BE49-F238E27FC236}">
                <a16:creationId xmlns:a16="http://schemas.microsoft.com/office/drawing/2014/main" id="{7EDC383F-369A-0385-1E21-3A2D74C39E59}"/>
              </a:ext>
            </a:extLst>
          </p:cNvPr>
          <p:cNvSpPr>
            <a:spLocks noChangeArrowheads="1"/>
          </p:cNvSpPr>
          <p:nvPr/>
        </p:nvSpPr>
        <p:spPr bwMode="auto">
          <a:xfrm>
            <a:off x="2027221" y="3690021"/>
            <a:ext cx="1409827" cy="614468"/>
          </a:xfrm>
          <a:prstGeom prst="rect">
            <a:avLst/>
          </a:prstGeom>
          <a:noFill/>
          <a:ln w="12700">
            <a:noFill/>
            <a:miter lim="800000"/>
            <a:headEnd/>
            <a:tailEnd/>
          </a:ln>
          <a:effectLst/>
        </p:spPr>
        <p:txBody>
          <a:bodyPr vert="horz" wrap="square" lIns="74295" tIns="8890" rIns="74295" bIns="889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100" b="0" i="0" u="none" strike="noStrike" cap="none" normalizeH="0" baseline="0" dirty="0">
                <a:ln>
                  <a:noFill/>
                </a:ln>
                <a:solidFill>
                  <a:schemeClr val="tx1">
                    <a:lumMod val="75000"/>
                    <a:lumOff val="25000"/>
                  </a:schemeClr>
                </a:solidFill>
                <a:effectLst/>
                <a:latin typeface="+mn-ea"/>
                <a:cs typeface="Times New Roman" panose="02020603050405020304" pitchFamily="18" charset="0"/>
              </a:rPr>
              <a:t>事前検証結果を報告</a:t>
            </a:r>
            <a:endParaRPr kumimoji="0" lang="ja-JP" altLang="en-US" sz="1100" b="0" i="0" u="none" strike="noStrike" cap="none" normalizeH="0" baseline="0" dirty="0">
              <a:ln>
                <a:noFill/>
              </a:ln>
              <a:solidFill>
                <a:schemeClr val="tx1">
                  <a:lumMod val="75000"/>
                  <a:lumOff val="25000"/>
                </a:schemeClr>
              </a:solidFill>
              <a:effectLst/>
              <a:latin typeface="+mn-ea"/>
            </a:endParaRPr>
          </a:p>
        </p:txBody>
      </p:sp>
      <p:sp>
        <p:nvSpPr>
          <p:cNvPr id="21" name="Rectangle 6">
            <a:extLst>
              <a:ext uri="{FF2B5EF4-FFF2-40B4-BE49-F238E27FC236}">
                <a16:creationId xmlns:a16="http://schemas.microsoft.com/office/drawing/2014/main" id="{CA65CE5E-4FBE-AA5E-0461-32B2AFC7CB20}"/>
              </a:ext>
            </a:extLst>
          </p:cNvPr>
          <p:cNvSpPr>
            <a:spLocks noChangeArrowheads="1"/>
          </p:cNvSpPr>
          <p:nvPr/>
        </p:nvSpPr>
        <p:spPr bwMode="auto">
          <a:xfrm>
            <a:off x="7587428" y="3690021"/>
            <a:ext cx="1409827" cy="614468"/>
          </a:xfrm>
          <a:prstGeom prst="rect">
            <a:avLst/>
          </a:prstGeom>
          <a:noFill/>
          <a:ln w="12700">
            <a:noFill/>
            <a:miter lim="800000"/>
            <a:headEnd/>
            <a:tailEnd/>
          </a:ln>
          <a:effectLst/>
        </p:spPr>
        <p:txBody>
          <a:bodyPr vert="horz" wrap="square" lIns="74295" tIns="8890" rIns="74295" bIns="889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100" dirty="0">
                <a:solidFill>
                  <a:schemeClr val="tx1">
                    <a:lumMod val="75000"/>
                    <a:lumOff val="25000"/>
                  </a:schemeClr>
                </a:solidFill>
                <a:latin typeface="+mn-ea"/>
                <a:cs typeface="Arial" panose="020B0604020202020204" pitchFamily="34" charset="0"/>
              </a:rPr>
              <a:t>導入</a:t>
            </a:r>
            <a:r>
              <a:rPr kumimoji="0" lang="ja-JP" altLang="en-US" sz="1100" b="0" i="0" u="none" strike="noStrike" cap="none" normalizeH="0" baseline="0" dirty="0">
                <a:ln>
                  <a:noFill/>
                </a:ln>
                <a:solidFill>
                  <a:schemeClr val="tx1">
                    <a:lumMod val="75000"/>
                    <a:lumOff val="25000"/>
                  </a:schemeClr>
                </a:solidFill>
                <a:effectLst/>
                <a:latin typeface="+mn-ea"/>
                <a:cs typeface="Arial" panose="020B0604020202020204" pitchFamily="34" charset="0"/>
              </a:rPr>
              <a:t>サポート</a:t>
            </a:r>
            <a:endParaRPr kumimoji="0" lang="en-US" altLang="ja-JP" sz="1100" b="0" i="0" u="none" strike="noStrike" cap="none" normalizeH="0" baseline="0" dirty="0">
              <a:ln>
                <a:noFill/>
              </a:ln>
              <a:solidFill>
                <a:schemeClr val="tx1">
                  <a:lumMod val="75000"/>
                  <a:lumOff val="25000"/>
                </a:schemeClr>
              </a:solidFill>
              <a:effectLst/>
              <a:latin typeface="+mn-ea"/>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100" dirty="0">
                <a:solidFill>
                  <a:schemeClr val="tx1">
                    <a:lumMod val="75000"/>
                    <a:lumOff val="25000"/>
                  </a:schemeClr>
                </a:solidFill>
                <a:latin typeface="+mn-ea"/>
                <a:cs typeface="Arial" panose="020B0604020202020204" pitchFamily="34" charset="0"/>
              </a:rPr>
              <a:t>（</a:t>
            </a:r>
            <a:r>
              <a:rPr kumimoji="0" lang="ja-JP" altLang="en-US" sz="1100" b="0" i="0" u="none" strike="noStrike" cap="none" normalizeH="0" baseline="0" dirty="0">
                <a:ln>
                  <a:noFill/>
                </a:ln>
                <a:solidFill>
                  <a:schemeClr val="tx1">
                    <a:lumMod val="75000"/>
                    <a:lumOff val="25000"/>
                  </a:schemeClr>
                </a:solidFill>
                <a:effectLst/>
                <a:latin typeface="+mn-ea"/>
                <a:cs typeface="Arial" panose="020B0604020202020204" pitchFamily="34" charset="0"/>
              </a:rPr>
              <a:t>有償</a:t>
            </a:r>
            <a:r>
              <a:rPr kumimoji="0" lang="ja-JP" altLang="en-US" sz="1100" dirty="0">
                <a:solidFill>
                  <a:schemeClr val="tx1">
                    <a:lumMod val="75000"/>
                    <a:lumOff val="25000"/>
                  </a:schemeClr>
                </a:solidFill>
                <a:latin typeface="+mn-ea"/>
                <a:cs typeface="Arial" panose="020B0604020202020204" pitchFamily="34" charset="0"/>
              </a:rPr>
              <a:t>）</a:t>
            </a:r>
            <a:endParaRPr kumimoji="0" lang="ja-JP" altLang="en-US" sz="1100" b="0" i="0" u="none" strike="noStrike" cap="none" normalizeH="0" baseline="0" dirty="0">
              <a:ln>
                <a:noFill/>
              </a:ln>
              <a:solidFill>
                <a:schemeClr val="tx1">
                  <a:lumMod val="75000"/>
                  <a:lumOff val="25000"/>
                </a:schemeClr>
              </a:solidFill>
              <a:effectLst/>
              <a:latin typeface="+mn-ea"/>
              <a:cs typeface="Arial" panose="020B0604020202020204" pitchFamily="34" charset="0"/>
            </a:endParaRPr>
          </a:p>
        </p:txBody>
      </p:sp>
      <p:sp>
        <p:nvSpPr>
          <p:cNvPr id="22" name="Rectangle 8">
            <a:extLst>
              <a:ext uri="{FF2B5EF4-FFF2-40B4-BE49-F238E27FC236}">
                <a16:creationId xmlns:a16="http://schemas.microsoft.com/office/drawing/2014/main" id="{BC3ED05F-C238-B783-FF40-F1D282FF5003}"/>
              </a:ext>
            </a:extLst>
          </p:cNvPr>
          <p:cNvSpPr>
            <a:spLocks noChangeArrowheads="1"/>
          </p:cNvSpPr>
          <p:nvPr/>
        </p:nvSpPr>
        <p:spPr bwMode="auto">
          <a:xfrm>
            <a:off x="3880624" y="3690021"/>
            <a:ext cx="1409827" cy="614468"/>
          </a:xfrm>
          <a:prstGeom prst="rect">
            <a:avLst/>
          </a:prstGeom>
          <a:noFill/>
          <a:ln w="12700">
            <a:noFill/>
            <a:miter lim="800000"/>
            <a:headEnd/>
            <a:tailEnd/>
          </a:ln>
          <a:effectLst/>
        </p:spPr>
        <p:txBody>
          <a:bodyPr vert="horz" wrap="square" lIns="74295" tIns="8890" rIns="74295" bIns="889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100" b="0" i="0" u="none" strike="noStrike" cap="none" normalizeH="0" baseline="0" dirty="0">
                <a:ln>
                  <a:noFill/>
                </a:ln>
                <a:solidFill>
                  <a:schemeClr val="tx1">
                    <a:lumMod val="75000"/>
                    <a:lumOff val="25000"/>
                  </a:schemeClr>
                </a:solidFill>
                <a:effectLst/>
                <a:latin typeface="+mn-ea"/>
                <a:cs typeface="Arial" panose="020B0604020202020204" pitchFamily="34" charset="0"/>
              </a:rPr>
              <a:t>お客さま環境にて</a:t>
            </a:r>
            <a:endParaRPr kumimoji="0" lang="en-US" altLang="ja-JP" sz="1100" b="0" i="0" u="none" strike="noStrike" cap="none" normalizeH="0" baseline="0" dirty="0">
              <a:ln>
                <a:noFill/>
              </a:ln>
              <a:solidFill>
                <a:schemeClr val="tx1">
                  <a:lumMod val="75000"/>
                  <a:lumOff val="25000"/>
                </a:schemeClr>
              </a:solidFill>
              <a:effectLst/>
              <a:latin typeface="+mn-ea"/>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1100" b="0" i="0" u="none" strike="noStrike" cap="none" normalizeH="0" baseline="0" dirty="0">
                <a:ln>
                  <a:noFill/>
                </a:ln>
                <a:solidFill>
                  <a:schemeClr val="tx1">
                    <a:lumMod val="75000"/>
                    <a:lumOff val="25000"/>
                  </a:schemeClr>
                </a:solidFill>
                <a:effectLst/>
                <a:latin typeface="+mn-ea"/>
                <a:cs typeface="Arial" panose="020B0604020202020204" pitchFamily="34" charset="0"/>
              </a:rPr>
              <a:t>AI-OCR</a:t>
            </a:r>
            <a:r>
              <a:rPr kumimoji="0" lang="ja-JP" altLang="en-US" sz="1100" b="0" i="0" u="none" strike="noStrike" cap="none" normalizeH="0" baseline="0" dirty="0">
                <a:ln>
                  <a:noFill/>
                </a:ln>
                <a:solidFill>
                  <a:schemeClr val="tx1">
                    <a:lumMod val="75000"/>
                    <a:lumOff val="25000"/>
                  </a:schemeClr>
                </a:solidFill>
                <a:effectLst/>
                <a:latin typeface="+mn-ea"/>
                <a:cs typeface="Arial" panose="020B0604020202020204" pitchFamily="34" charset="0"/>
              </a:rPr>
              <a:t>試使用</a:t>
            </a:r>
            <a:endParaRPr kumimoji="0" lang="ja-JP" altLang="en-US" sz="1100" b="0" i="0" u="none" strike="noStrike" cap="none" normalizeH="0" baseline="0" dirty="0">
              <a:ln>
                <a:noFill/>
              </a:ln>
              <a:solidFill>
                <a:schemeClr val="tx1">
                  <a:lumMod val="75000"/>
                  <a:lumOff val="25000"/>
                </a:schemeClr>
              </a:solidFill>
              <a:effectLst/>
              <a:latin typeface="+mn-ea"/>
            </a:endParaRPr>
          </a:p>
        </p:txBody>
      </p:sp>
      <p:pic>
        <p:nvPicPr>
          <p:cNvPr id="23" name="グラフィックス 22" descr="筋骨たくましい腕 枠線">
            <a:extLst>
              <a:ext uri="{FF2B5EF4-FFF2-40B4-BE49-F238E27FC236}">
                <a16:creationId xmlns:a16="http://schemas.microsoft.com/office/drawing/2014/main" id="{2C243803-34B9-2EE6-8EBC-7D0FF85CFDF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8004341" y="2103730"/>
            <a:ext cx="576000" cy="576000"/>
          </a:xfrm>
          <a:prstGeom prst="rect">
            <a:avLst/>
          </a:prstGeom>
        </p:spPr>
      </p:pic>
      <p:pic>
        <p:nvPicPr>
          <p:cNvPr id="24" name="グラフィックス 23" descr="契約 枠線">
            <a:extLst>
              <a:ext uri="{FF2B5EF4-FFF2-40B4-BE49-F238E27FC236}">
                <a16:creationId xmlns:a16="http://schemas.microsoft.com/office/drawing/2014/main" id="{6AA7CD61-BF6B-35F7-B696-AE258B7E76B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6167641" y="2103730"/>
            <a:ext cx="576000" cy="576000"/>
          </a:xfrm>
          <a:prstGeom prst="rect">
            <a:avLst/>
          </a:prstGeom>
        </p:spPr>
      </p:pic>
      <p:pic>
        <p:nvPicPr>
          <p:cNvPr id="25" name="グラフィックス 24" descr="取締役会 枠線">
            <a:extLst>
              <a:ext uri="{FF2B5EF4-FFF2-40B4-BE49-F238E27FC236}">
                <a16:creationId xmlns:a16="http://schemas.microsoft.com/office/drawing/2014/main" id="{A2F66302-E005-3295-5B47-1459D4224FB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2453524" y="2103730"/>
            <a:ext cx="576000" cy="576000"/>
          </a:xfrm>
          <a:prstGeom prst="rect">
            <a:avLst/>
          </a:prstGeom>
        </p:spPr>
      </p:pic>
      <p:pic>
        <p:nvPicPr>
          <p:cNvPr id="26" name="グラフィックス 25" descr="クリップボード: 混合 枠線">
            <a:extLst>
              <a:ext uri="{FF2B5EF4-FFF2-40B4-BE49-F238E27FC236}">
                <a16:creationId xmlns:a16="http://schemas.microsoft.com/office/drawing/2014/main" id="{62202D99-9142-FE2C-E581-CF1EC52B4FB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4304617" y="2103730"/>
            <a:ext cx="576000" cy="576000"/>
          </a:xfrm>
          <a:prstGeom prst="rect">
            <a:avLst/>
          </a:prstGeom>
        </p:spPr>
      </p:pic>
      <p:cxnSp>
        <p:nvCxnSpPr>
          <p:cNvPr id="28" name="直線コネクタ 27">
            <a:extLst>
              <a:ext uri="{FF2B5EF4-FFF2-40B4-BE49-F238E27FC236}">
                <a16:creationId xmlns:a16="http://schemas.microsoft.com/office/drawing/2014/main" id="{39621DC0-275B-9400-2A0B-A0F7A7C354D4}"/>
              </a:ext>
            </a:extLst>
          </p:cNvPr>
          <p:cNvCxnSpPr>
            <a:cxnSpLocks/>
          </p:cNvCxnSpPr>
          <p:nvPr/>
        </p:nvCxnSpPr>
        <p:spPr>
          <a:xfrm>
            <a:off x="3658836" y="1625454"/>
            <a:ext cx="0" cy="2880320"/>
          </a:xfrm>
          <a:prstGeom prst="line">
            <a:avLst/>
          </a:prstGeom>
          <a:ln w="28575">
            <a:solidFill>
              <a:schemeClr val="tx1">
                <a:lumMod val="85000"/>
                <a:lumOff val="1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7" name="楕円 16">
            <a:extLst>
              <a:ext uri="{FF2B5EF4-FFF2-40B4-BE49-F238E27FC236}">
                <a16:creationId xmlns:a16="http://schemas.microsoft.com/office/drawing/2014/main" id="{199AF037-EF74-8EEB-D1CB-2A3CF5B7A98C}"/>
              </a:ext>
            </a:extLst>
          </p:cNvPr>
          <p:cNvSpPr/>
          <p:nvPr/>
        </p:nvSpPr>
        <p:spPr>
          <a:xfrm>
            <a:off x="3484451" y="2885614"/>
            <a:ext cx="360000" cy="360000"/>
          </a:xfrm>
          <a:prstGeom prst="ellipse">
            <a:avLst/>
          </a:prstGeom>
          <a:solidFill>
            <a:schemeClr val="bg1"/>
          </a:solidFill>
          <a:ln w="1270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tx1">
                  <a:lumMod val="85000"/>
                  <a:lumOff val="15000"/>
                </a:schemeClr>
              </a:solidFill>
            </a:endParaRPr>
          </a:p>
        </p:txBody>
      </p:sp>
      <p:cxnSp>
        <p:nvCxnSpPr>
          <p:cNvPr id="29" name="直線コネクタ 28">
            <a:extLst>
              <a:ext uri="{FF2B5EF4-FFF2-40B4-BE49-F238E27FC236}">
                <a16:creationId xmlns:a16="http://schemas.microsoft.com/office/drawing/2014/main" id="{64798340-9A1D-F6F0-C43E-8D3FA8DCB911}"/>
              </a:ext>
            </a:extLst>
          </p:cNvPr>
          <p:cNvCxnSpPr>
            <a:cxnSpLocks/>
          </p:cNvCxnSpPr>
          <p:nvPr/>
        </p:nvCxnSpPr>
        <p:spPr>
          <a:xfrm>
            <a:off x="5512239" y="1625454"/>
            <a:ext cx="0" cy="2880320"/>
          </a:xfrm>
          <a:prstGeom prst="line">
            <a:avLst/>
          </a:prstGeom>
          <a:ln w="28575">
            <a:solidFill>
              <a:schemeClr val="tx1">
                <a:lumMod val="85000"/>
                <a:lumOff val="1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0" name="楕円 29">
            <a:extLst>
              <a:ext uri="{FF2B5EF4-FFF2-40B4-BE49-F238E27FC236}">
                <a16:creationId xmlns:a16="http://schemas.microsoft.com/office/drawing/2014/main" id="{103D4730-C9B2-939C-F52E-961DE3B6F02F}"/>
              </a:ext>
            </a:extLst>
          </p:cNvPr>
          <p:cNvSpPr/>
          <p:nvPr/>
        </p:nvSpPr>
        <p:spPr>
          <a:xfrm>
            <a:off x="5337649" y="2885614"/>
            <a:ext cx="360000" cy="360000"/>
          </a:xfrm>
          <a:prstGeom prst="ellipse">
            <a:avLst/>
          </a:prstGeom>
          <a:solidFill>
            <a:schemeClr val="bg1"/>
          </a:solidFill>
          <a:ln w="1270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tx1">
                  <a:lumMod val="85000"/>
                  <a:lumOff val="15000"/>
                </a:schemeClr>
              </a:solidFill>
            </a:endParaRPr>
          </a:p>
        </p:txBody>
      </p:sp>
      <p:cxnSp>
        <p:nvCxnSpPr>
          <p:cNvPr id="31" name="直線コネクタ 30">
            <a:extLst>
              <a:ext uri="{FF2B5EF4-FFF2-40B4-BE49-F238E27FC236}">
                <a16:creationId xmlns:a16="http://schemas.microsoft.com/office/drawing/2014/main" id="{B5B56B4D-2A02-05DD-D02C-0602924944DE}"/>
              </a:ext>
            </a:extLst>
          </p:cNvPr>
          <p:cNvCxnSpPr>
            <a:cxnSpLocks/>
          </p:cNvCxnSpPr>
          <p:nvPr/>
        </p:nvCxnSpPr>
        <p:spPr>
          <a:xfrm>
            <a:off x="7365642" y="1625454"/>
            <a:ext cx="0" cy="2880320"/>
          </a:xfrm>
          <a:prstGeom prst="line">
            <a:avLst/>
          </a:prstGeom>
          <a:ln w="28575">
            <a:solidFill>
              <a:schemeClr val="tx1">
                <a:lumMod val="85000"/>
                <a:lumOff val="1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2" name="楕円 31">
            <a:extLst>
              <a:ext uri="{FF2B5EF4-FFF2-40B4-BE49-F238E27FC236}">
                <a16:creationId xmlns:a16="http://schemas.microsoft.com/office/drawing/2014/main" id="{9552620D-C38E-DEBA-2003-1E008AB57224}"/>
              </a:ext>
            </a:extLst>
          </p:cNvPr>
          <p:cNvSpPr/>
          <p:nvPr/>
        </p:nvSpPr>
        <p:spPr>
          <a:xfrm>
            <a:off x="7183378" y="2885614"/>
            <a:ext cx="360000" cy="360000"/>
          </a:xfrm>
          <a:prstGeom prst="ellipse">
            <a:avLst/>
          </a:prstGeom>
          <a:solidFill>
            <a:schemeClr val="bg1"/>
          </a:solidFill>
          <a:ln w="1270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tx1">
                  <a:lumMod val="85000"/>
                  <a:lumOff val="15000"/>
                </a:schemeClr>
              </a:solidFill>
            </a:endParaRPr>
          </a:p>
        </p:txBody>
      </p:sp>
      <p:grpSp>
        <p:nvGrpSpPr>
          <p:cNvPr id="35" name="グループ化 34">
            <a:extLst>
              <a:ext uri="{FF2B5EF4-FFF2-40B4-BE49-F238E27FC236}">
                <a16:creationId xmlns:a16="http://schemas.microsoft.com/office/drawing/2014/main" id="{64DD5AB9-F313-8F39-9AE5-4E702F53A26F}"/>
              </a:ext>
            </a:extLst>
          </p:cNvPr>
          <p:cNvGrpSpPr/>
          <p:nvPr/>
        </p:nvGrpSpPr>
        <p:grpSpPr>
          <a:xfrm>
            <a:off x="2507241" y="1483063"/>
            <a:ext cx="469361" cy="579149"/>
            <a:chOff x="1004593" y="1483063"/>
            <a:chExt cx="469361" cy="579149"/>
          </a:xfrm>
        </p:grpSpPr>
        <p:sp>
          <p:nvSpPr>
            <p:cNvPr id="33" name="Rectangle 9">
              <a:extLst>
                <a:ext uri="{FF2B5EF4-FFF2-40B4-BE49-F238E27FC236}">
                  <a16:creationId xmlns:a16="http://schemas.microsoft.com/office/drawing/2014/main" id="{2DB4E991-CEB9-B3CF-097D-AFD0E08C16BC}"/>
                </a:ext>
              </a:extLst>
            </p:cNvPr>
            <p:cNvSpPr>
              <a:spLocks noChangeArrowheads="1"/>
            </p:cNvSpPr>
            <p:nvPr/>
          </p:nvSpPr>
          <p:spPr bwMode="auto">
            <a:xfrm>
              <a:off x="1014268" y="1642522"/>
              <a:ext cx="449215" cy="419690"/>
            </a:xfrm>
            <a:prstGeom prst="rect">
              <a:avLst/>
            </a:prstGeom>
            <a:noFill/>
            <a:ln w="12700">
              <a:noFill/>
              <a:miter lim="800000"/>
              <a:headEnd/>
              <a:tailEnd/>
            </a:ln>
            <a:effectLst/>
          </p:spPr>
          <p:txBody>
            <a:bodyPr vert="horz" wrap="square" lIns="74295" tIns="8890" rIns="74295" bIns="889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2000" b="0" i="0" u="none" strike="noStrike" cap="none" normalizeH="0" baseline="0" dirty="0">
                  <a:ln>
                    <a:noFill/>
                  </a:ln>
                  <a:solidFill>
                    <a:schemeClr val="tx1">
                      <a:lumMod val="75000"/>
                      <a:lumOff val="25000"/>
                    </a:schemeClr>
                  </a:solidFill>
                  <a:effectLst/>
                  <a:latin typeface="+mn-ea"/>
                  <a:cs typeface="Times New Roman" panose="02020603050405020304" pitchFamily="18" charset="0"/>
                </a:rPr>
                <a:t>2</a:t>
              </a:r>
              <a:endParaRPr kumimoji="0" lang="ja-JP" altLang="en-US" sz="2000" b="0" i="0" u="none" strike="noStrike" cap="none" normalizeH="0" baseline="0" dirty="0">
                <a:ln>
                  <a:noFill/>
                </a:ln>
                <a:solidFill>
                  <a:schemeClr val="tx1">
                    <a:lumMod val="75000"/>
                    <a:lumOff val="25000"/>
                  </a:schemeClr>
                </a:solidFill>
                <a:effectLst/>
                <a:latin typeface="+mn-ea"/>
              </a:endParaRPr>
            </a:p>
          </p:txBody>
        </p:sp>
        <p:sp>
          <p:nvSpPr>
            <p:cNvPr id="34" name="Rectangle 9">
              <a:extLst>
                <a:ext uri="{FF2B5EF4-FFF2-40B4-BE49-F238E27FC236}">
                  <a16:creationId xmlns:a16="http://schemas.microsoft.com/office/drawing/2014/main" id="{42A8C661-41E1-DDD2-9D6F-82DE022C0638}"/>
                </a:ext>
              </a:extLst>
            </p:cNvPr>
            <p:cNvSpPr>
              <a:spLocks noChangeArrowheads="1"/>
            </p:cNvSpPr>
            <p:nvPr/>
          </p:nvSpPr>
          <p:spPr bwMode="auto">
            <a:xfrm>
              <a:off x="1004593" y="1483063"/>
              <a:ext cx="469361" cy="260595"/>
            </a:xfrm>
            <a:prstGeom prst="rect">
              <a:avLst/>
            </a:prstGeom>
            <a:noFill/>
            <a:ln w="12700">
              <a:noFill/>
              <a:miter lim="800000"/>
              <a:headEnd/>
              <a:tailEnd/>
            </a:ln>
            <a:effectLst/>
          </p:spPr>
          <p:txBody>
            <a:bodyPr vert="horz" wrap="square" lIns="74295" tIns="8890" rIns="74295" bIns="889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lumMod val="75000"/>
                      <a:lumOff val="25000"/>
                    </a:schemeClr>
                  </a:solidFill>
                  <a:effectLst/>
                  <a:latin typeface="+mn-ea"/>
                  <a:cs typeface="Times New Roman" panose="02020603050405020304" pitchFamily="18" charset="0"/>
                </a:rPr>
                <a:t>STEP</a:t>
              </a:r>
              <a:endParaRPr kumimoji="0" lang="ja-JP" altLang="en-US" sz="1000" b="0" i="0" u="none" strike="noStrike" cap="none" normalizeH="0" baseline="0" dirty="0">
                <a:ln>
                  <a:noFill/>
                </a:ln>
                <a:solidFill>
                  <a:schemeClr val="tx1">
                    <a:lumMod val="75000"/>
                    <a:lumOff val="25000"/>
                  </a:schemeClr>
                </a:solidFill>
                <a:effectLst/>
                <a:latin typeface="+mn-ea"/>
              </a:endParaRPr>
            </a:p>
          </p:txBody>
        </p:sp>
      </p:grpSp>
      <p:grpSp>
        <p:nvGrpSpPr>
          <p:cNvPr id="36" name="グループ化 35">
            <a:extLst>
              <a:ext uri="{FF2B5EF4-FFF2-40B4-BE49-F238E27FC236}">
                <a16:creationId xmlns:a16="http://schemas.microsoft.com/office/drawing/2014/main" id="{873FFB8A-A29E-76D9-F432-DB9057820032}"/>
              </a:ext>
            </a:extLst>
          </p:cNvPr>
          <p:cNvGrpSpPr/>
          <p:nvPr/>
        </p:nvGrpSpPr>
        <p:grpSpPr>
          <a:xfrm>
            <a:off x="4357936" y="1483063"/>
            <a:ext cx="469361" cy="579149"/>
            <a:chOff x="1004593" y="1483063"/>
            <a:chExt cx="469361" cy="579149"/>
          </a:xfrm>
        </p:grpSpPr>
        <p:sp>
          <p:nvSpPr>
            <p:cNvPr id="37" name="Rectangle 9">
              <a:extLst>
                <a:ext uri="{FF2B5EF4-FFF2-40B4-BE49-F238E27FC236}">
                  <a16:creationId xmlns:a16="http://schemas.microsoft.com/office/drawing/2014/main" id="{ABE95F5F-CB25-E916-A20A-84622A1C90BD}"/>
                </a:ext>
              </a:extLst>
            </p:cNvPr>
            <p:cNvSpPr>
              <a:spLocks noChangeArrowheads="1"/>
            </p:cNvSpPr>
            <p:nvPr/>
          </p:nvSpPr>
          <p:spPr bwMode="auto">
            <a:xfrm>
              <a:off x="1014268" y="1642522"/>
              <a:ext cx="449215" cy="419690"/>
            </a:xfrm>
            <a:prstGeom prst="rect">
              <a:avLst/>
            </a:prstGeom>
            <a:noFill/>
            <a:ln w="12700">
              <a:noFill/>
              <a:miter lim="800000"/>
              <a:headEnd/>
              <a:tailEnd/>
            </a:ln>
            <a:effectLst/>
          </p:spPr>
          <p:txBody>
            <a:bodyPr vert="horz" wrap="square" lIns="74295" tIns="8890" rIns="74295" bIns="889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2000" b="0" i="0" u="none" strike="noStrike" cap="none" normalizeH="0" baseline="0" dirty="0">
                  <a:ln>
                    <a:noFill/>
                  </a:ln>
                  <a:solidFill>
                    <a:schemeClr val="tx1">
                      <a:lumMod val="75000"/>
                      <a:lumOff val="25000"/>
                    </a:schemeClr>
                  </a:solidFill>
                  <a:effectLst/>
                  <a:latin typeface="+mn-ea"/>
                </a:rPr>
                <a:t>3</a:t>
              </a:r>
              <a:endParaRPr kumimoji="0" lang="ja-JP" altLang="en-US" sz="2000" b="0" i="0" u="none" strike="noStrike" cap="none" normalizeH="0" baseline="0" dirty="0">
                <a:ln>
                  <a:noFill/>
                </a:ln>
                <a:solidFill>
                  <a:schemeClr val="tx1">
                    <a:lumMod val="75000"/>
                    <a:lumOff val="25000"/>
                  </a:schemeClr>
                </a:solidFill>
                <a:effectLst/>
                <a:latin typeface="+mn-ea"/>
              </a:endParaRPr>
            </a:p>
          </p:txBody>
        </p:sp>
        <p:sp>
          <p:nvSpPr>
            <p:cNvPr id="38" name="Rectangle 9">
              <a:extLst>
                <a:ext uri="{FF2B5EF4-FFF2-40B4-BE49-F238E27FC236}">
                  <a16:creationId xmlns:a16="http://schemas.microsoft.com/office/drawing/2014/main" id="{8C5CE9F9-7E67-5149-94D5-E4051C8B7113}"/>
                </a:ext>
              </a:extLst>
            </p:cNvPr>
            <p:cNvSpPr>
              <a:spLocks noChangeArrowheads="1"/>
            </p:cNvSpPr>
            <p:nvPr/>
          </p:nvSpPr>
          <p:spPr bwMode="auto">
            <a:xfrm>
              <a:off x="1004593" y="1483063"/>
              <a:ext cx="469361" cy="260595"/>
            </a:xfrm>
            <a:prstGeom prst="rect">
              <a:avLst/>
            </a:prstGeom>
            <a:noFill/>
            <a:ln w="12700">
              <a:noFill/>
              <a:miter lim="800000"/>
              <a:headEnd/>
              <a:tailEnd/>
            </a:ln>
            <a:effectLst/>
          </p:spPr>
          <p:txBody>
            <a:bodyPr vert="horz" wrap="square" lIns="74295" tIns="8890" rIns="74295" bIns="889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lumMod val="75000"/>
                      <a:lumOff val="25000"/>
                    </a:schemeClr>
                  </a:solidFill>
                  <a:effectLst/>
                  <a:latin typeface="+mn-ea"/>
                  <a:cs typeface="Times New Roman" panose="02020603050405020304" pitchFamily="18" charset="0"/>
                </a:rPr>
                <a:t>STEP</a:t>
              </a:r>
              <a:endParaRPr kumimoji="0" lang="ja-JP" altLang="en-US" sz="1000" b="0" i="0" u="none" strike="noStrike" cap="none" normalizeH="0" baseline="0" dirty="0">
                <a:ln>
                  <a:noFill/>
                </a:ln>
                <a:solidFill>
                  <a:schemeClr val="tx1">
                    <a:lumMod val="75000"/>
                    <a:lumOff val="25000"/>
                  </a:schemeClr>
                </a:solidFill>
                <a:effectLst/>
                <a:latin typeface="+mn-ea"/>
              </a:endParaRPr>
            </a:p>
          </p:txBody>
        </p:sp>
      </p:grpSp>
      <p:grpSp>
        <p:nvGrpSpPr>
          <p:cNvPr id="39" name="グループ化 38">
            <a:extLst>
              <a:ext uri="{FF2B5EF4-FFF2-40B4-BE49-F238E27FC236}">
                <a16:creationId xmlns:a16="http://schemas.microsoft.com/office/drawing/2014/main" id="{153FB947-B1E2-48E8-8B72-2FBDB0DCAF75}"/>
              </a:ext>
            </a:extLst>
          </p:cNvPr>
          <p:cNvGrpSpPr/>
          <p:nvPr/>
        </p:nvGrpSpPr>
        <p:grpSpPr>
          <a:xfrm>
            <a:off x="6224782" y="1483063"/>
            <a:ext cx="469361" cy="579149"/>
            <a:chOff x="1004593" y="1483063"/>
            <a:chExt cx="469361" cy="579149"/>
          </a:xfrm>
        </p:grpSpPr>
        <p:sp>
          <p:nvSpPr>
            <p:cNvPr id="40" name="Rectangle 9">
              <a:extLst>
                <a:ext uri="{FF2B5EF4-FFF2-40B4-BE49-F238E27FC236}">
                  <a16:creationId xmlns:a16="http://schemas.microsoft.com/office/drawing/2014/main" id="{07E318D4-A942-40E6-F512-E788108D6E31}"/>
                </a:ext>
              </a:extLst>
            </p:cNvPr>
            <p:cNvSpPr>
              <a:spLocks noChangeArrowheads="1"/>
            </p:cNvSpPr>
            <p:nvPr/>
          </p:nvSpPr>
          <p:spPr bwMode="auto">
            <a:xfrm>
              <a:off x="1014268" y="1642522"/>
              <a:ext cx="449215" cy="419690"/>
            </a:xfrm>
            <a:prstGeom prst="rect">
              <a:avLst/>
            </a:prstGeom>
            <a:noFill/>
            <a:ln w="12700">
              <a:noFill/>
              <a:miter lim="800000"/>
              <a:headEnd/>
              <a:tailEnd/>
            </a:ln>
            <a:effectLst/>
          </p:spPr>
          <p:txBody>
            <a:bodyPr vert="horz" wrap="square" lIns="74295" tIns="8890" rIns="74295" bIns="889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2000" dirty="0">
                  <a:solidFill>
                    <a:schemeClr val="tx1">
                      <a:lumMod val="75000"/>
                      <a:lumOff val="25000"/>
                    </a:schemeClr>
                  </a:solidFill>
                  <a:latin typeface="+mn-ea"/>
                  <a:cs typeface="Times New Roman" panose="02020603050405020304" pitchFamily="18" charset="0"/>
                </a:rPr>
                <a:t>4</a:t>
              </a:r>
              <a:endParaRPr kumimoji="0" lang="ja-JP" altLang="en-US" sz="2000" b="0" i="0" u="none" strike="noStrike" cap="none" normalizeH="0" baseline="0" dirty="0">
                <a:ln>
                  <a:noFill/>
                </a:ln>
                <a:solidFill>
                  <a:schemeClr val="tx1">
                    <a:lumMod val="75000"/>
                    <a:lumOff val="25000"/>
                  </a:schemeClr>
                </a:solidFill>
                <a:effectLst/>
                <a:latin typeface="+mn-ea"/>
              </a:endParaRPr>
            </a:p>
          </p:txBody>
        </p:sp>
        <p:sp>
          <p:nvSpPr>
            <p:cNvPr id="41" name="Rectangle 9">
              <a:extLst>
                <a:ext uri="{FF2B5EF4-FFF2-40B4-BE49-F238E27FC236}">
                  <a16:creationId xmlns:a16="http://schemas.microsoft.com/office/drawing/2014/main" id="{4E09CA46-7C62-9DD2-2234-C64437F5912B}"/>
                </a:ext>
              </a:extLst>
            </p:cNvPr>
            <p:cNvSpPr>
              <a:spLocks noChangeArrowheads="1"/>
            </p:cNvSpPr>
            <p:nvPr/>
          </p:nvSpPr>
          <p:spPr bwMode="auto">
            <a:xfrm>
              <a:off x="1004593" y="1483063"/>
              <a:ext cx="469361" cy="260595"/>
            </a:xfrm>
            <a:prstGeom prst="rect">
              <a:avLst/>
            </a:prstGeom>
            <a:noFill/>
            <a:ln w="12700">
              <a:noFill/>
              <a:miter lim="800000"/>
              <a:headEnd/>
              <a:tailEnd/>
            </a:ln>
            <a:effectLst/>
          </p:spPr>
          <p:txBody>
            <a:bodyPr vert="horz" wrap="square" lIns="74295" tIns="8890" rIns="74295" bIns="889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lumMod val="75000"/>
                      <a:lumOff val="25000"/>
                    </a:schemeClr>
                  </a:solidFill>
                  <a:effectLst/>
                  <a:latin typeface="+mn-ea"/>
                  <a:cs typeface="Times New Roman" panose="02020603050405020304" pitchFamily="18" charset="0"/>
                </a:rPr>
                <a:t>STEP</a:t>
              </a:r>
              <a:endParaRPr kumimoji="0" lang="ja-JP" altLang="en-US" sz="1000" b="0" i="0" u="none" strike="noStrike" cap="none" normalizeH="0" baseline="0" dirty="0">
                <a:ln>
                  <a:noFill/>
                </a:ln>
                <a:solidFill>
                  <a:schemeClr val="tx1">
                    <a:lumMod val="75000"/>
                    <a:lumOff val="25000"/>
                  </a:schemeClr>
                </a:solidFill>
                <a:effectLst/>
                <a:latin typeface="+mn-ea"/>
              </a:endParaRPr>
            </a:p>
          </p:txBody>
        </p:sp>
      </p:grpSp>
      <p:grpSp>
        <p:nvGrpSpPr>
          <p:cNvPr id="42" name="グループ化 41">
            <a:extLst>
              <a:ext uri="{FF2B5EF4-FFF2-40B4-BE49-F238E27FC236}">
                <a16:creationId xmlns:a16="http://schemas.microsoft.com/office/drawing/2014/main" id="{1E474291-8A3C-9AC8-603A-6E4C7DA1E32B}"/>
              </a:ext>
            </a:extLst>
          </p:cNvPr>
          <p:cNvGrpSpPr/>
          <p:nvPr/>
        </p:nvGrpSpPr>
        <p:grpSpPr>
          <a:xfrm>
            <a:off x="8062415" y="1483063"/>
            <a:ext cx="469361" cy="579149"/>
            <a:chOff x="1004593" y="1483063"/>
            <a:chExt cx="469361" cy="579149"/>
          </a:xfrm>
        </p:grpSpPr>
        <p:sp>
          <p:nvSpPr>
            <p:cNvPr id="43" name="Rectangle 9">
              <a:extLst>
                <a:ext uri="{FF2B5EF4-FFF2-40B4-BE49-F238E27FC236}">
                  <a16:creationId xmlns:a16="http://schemas.microsoft.com/office/drawing/2014/main" id="{E403F6B2-2B0E-A7DB-ABC2-C8FBE9978A05}"/>
                </a:ext>
              </a:extLst>
            </p:cNvPr>
            <p:cNvSpPr>
              <a:spLocks noChangeArrowheads="1"/>
            </p:cNvSpPr>
            <p:nvPr/>
          </p:nvSpPr>
          <p:spPr bwMode="auto">
            <a:xfrm>
              <a:off x="1014268" y="1642522"/>
              <a:ext cx="449215" cy="419690"/>
            </a:xfrm>
            <a:prstGeom prst="rect">
              <a:avLst/>
            </a:prstGeom>
            <a:noFill/>
            <a:ln w="12700">
              <a:noFill/>
              <a:miter lim="800000"/>
              <a:headEnd/>
              <a:tailEnd/>
            </a:ln>
            <a:effectLst/>
          </p:spPr>
          <p:txBody>
            <a:bodyPr vert="horz" wrap="square" lIns="74295" tIns="8890" rIns="74295" bIns="889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2000" dirty="0">
                  <a:solidFill>
                    <a:schemeClr val="tx1">
                      <a:lumMod val="75000"/>
                      <a:lumOff val="25000"/>
                    </a:schemeClr>
                  </a:solidFill>
                  <a:latin typeface="+mn-ea"/>
                  <a:cs typeface="Times New Roman" panose="02020603050405020304" pitchFamily="18" charset="0"/>
                </a:rPr>
                <a:t>5</a:t>
              </a:r>
              <a:endParaRPr kumimoji="0" lang="ja-JP" altLang="en-US" sz="2000" b="0" i="0" u="none" strike="noStrike" cap="none" normalizeH="0" baseline="0" dirty="0">
                <a:ln>
                  <a:noFill/>
                </a:ln>
                <a:solidFill>
                  <a:schemeClr val="tx1">
                    <a:lumMod val="75000"/>
                    <a:lumOff val="25000"/>
                  </a:schemeClr>
                </a:solidFill>
                <a:effectLst/>
                <a:latin typeface="+mn-ea"/>
              </a:endParaRPr>
            </a:p>
          </p:txBody>
        </p:sp>
        <p:sp>
          <p:nvSpPr>
            <p:cNvPr id="44" name="Rectangle 9">
              <a:extLst>
                <a:ext uri="{FF2B5EF4-FFF2-40B4-BE49-F238E27FC236}">
                  <a16:creationId xmlns:a16="http://schemas.microsoft.com/office/drawing/2014/main" id="{0591EAD2-3009-DD79-C098-9976798729CE}"/>
                </a:ext>
              </a:extLst>
            </p:cNvPr>
            <p:cNvSpPr>
              <a:spLocks noChangeArrowheads="1"/>
            </p:cNvSpPr>
            <p:nvPr/>
          </p:nvSpPr>
          <p:spPr bwMode="auto">
            <a:xfrm>
              <a:off x="1004593" y="1483063"/>
              <a:ext cx="469361" cy="260595"/>
            </a:xfrm>
            <a:prstGeom prst="rect">
              <a:avLst/>
            </a:prstGeom>
            <a:noFill/>
            <a:ln w="12700">
              <a:noFill/>
              <a:miter lim="800000"/>
              <a:headEnd/>
              <a:tailEnd/>
            </a:ln>
            <a:effectLst/>
          </p:spPr>
          <p:txBody>
            <a:bodyPr vert="horz" wrap="square" lIns="74295" tIns="8890" rIns="74295" bIns="889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lumMod val="75000"/>
                      <a:lumOff val="25000"/>
                    </a:schemeClr>
                  </a:solidFill>
                  <a:effectLst/>
                  <a:latin typeface="+mn-ea"/>
                  <a:cs typeface="Times New Roman" panose="02020603050405020304" pitchFamily="18" charset="0"/>
                </a:rPr>
                <a:t>STEP</a:t>
              </a:r>
              <a:endParaRPr kumimoji="0" lang="ja-JP" altLang="en-US" sz="1000" b="0" i="0" u="none" strike="noStrike" cap="none" normalizeH="0" baseline="0" dirty="0">
                <a:ln>
                  <a:noFill/>
                </a:ln>
                <a:solidFill>
                  <a:schemeClr val="tx1">
                    <a:lumMod val="75000"/>
                    <a:lumOff val="25000"/>
                  </a:schemeClr>
                </a:solidFill>
                <a:effectLst/>
                <a:latin typeface="+mn-ea"/>
              </a:endParaRPr>
            </a:p>
          </p:txBody>
        </p:sp>
      </p:grpSp>
      <p:sp>
        <p:nvSpPr>
          <p:cNvPr id="45" name="L 字 44">
            <a:extLst>
              <a:ext uri="{FF2B5EF4-FFF2-40B4-BE49-F238E27FC236}">
                <a16:creationId xmlns:a16="http://schemas.microsoft.com/office/drawing/2014/main" id="{C028B898-2554-DAC4-DDEB-27DE00072B7F}"/>
              </a:ext>
            </a:extLst>
          </p:cNvPr>
          <p:cNvSpPr/>
          <p:nvPr/>
        </p:nvSpPr>
        <p:spPr>
          <a:xfrm rot="19027136" flipH="1">
            <a:off x="3580323" y="3011614"/>
            <a:ext cx="108000" cy="108000"/>
          </a:xfrm>
          <a:prstGeom prst="corner">
            <a:avLst>
              <a:gd name="adj1" fmla="val 12801"/>
              <a:gd name="adj2" fmla="val 11378"/>
            </a:avLst>
          </a:prstGeom>
          <a:solidFill>
            <a:schemeClr val="tx1">
              <a:lumMod val="85000"/>
              <a:lumOff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
        <p:nvSpPr>
          <p:cNvPr id="46" name="L 字 45">
            <a:extLst>
              <a:ext uri="{FF2B5EF4-FFF2-40B4-BE49-F238E27FC236}">
                <a16:creationId xmlns:a16="http://schemas.microsoft.com/office/drawing/2014/main" id="{BE42FA0E-0E39-1324-F1EA-2579076BF9ED}"/>
              </a:ext>
            </a:extLst>
          </p:cNvPr>
          <p:cNvSpPr/>
          <p:nvPr/>
        </p:nvSpPr>
        <p:spPr>
          <a:xfrm rot="19027136" flipH="1">
            <a:off x="5448732" y="3011614"/>
            <a:ext cx="108000" cy="108000"/>
          </a:xfrm>
          <a:prstGeom prst="corner">
            <a:avLst>
              <a:gd name="adj1" fmla="val 12801"/>
              <a:gd name="adj2" fmla="val 11378"/>
            </a:avLst>
          </a:prstGeom>
          <a:solidFill>
            <a:schemeClr val="tx1">
              <a:lumMod val="85000"/>
              <a:lumOff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
        <p:nvSpPr>
          <p:cNvPr id="47" name="L 字 46">
            <a:extLst>
              <a:ext uri="{FF2B5EF4-FFF2-40B4-BE49-F238E27FC236}">
                <a16:creationId xmlns:a16="http://schemas.microsoft.com/office/drawing/2014/main" id="{CD3C9FA2-3D31-4F0A-DA21-6421EC11BB2F}"/>
              </a:ext>
            </a:extLst>
          </p:cNvPr>
          <p:cNvSpPr/>
          <p:nvPr/>
        </p:nvSpPr>
        <p:spPr>
          <a:xfrm rot="19027136" flipH="1">
            <a:off x="7284609" y="3011614"/>
            <a:ext cx="108000" cy="108000"/>
          </a:xfrm>
          <a:prstGeom prst="corner">
            <a:avLst>
              <a:gd name="adj1" fmla="val 12801"/>
              <a:gd name="adj2" fmla="val 11378"/>
            </a:avLst>
          </a:prstGeom>
          <a:solidFill>
            <a:schemeClr val="tx1">
              <a:lumMod val="85000"/>
              <a:lumOff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
        <p:nvSpPr>
          <p:cNvPr id="49" name="Rectangle 8">
            <a:extLst>
              <a:ext uri="{FF2B5EF4-FFF2-40B4-BE49-F238E27FC236}">
                <a16:creationId xmlns:a16="http://schemas.microsoft.com/office/drawing/2014/main" id="{13A6DC82-58B7-6EA7-7F0D-ED7E5AA7ADCA}"/>
              </a:ext>
            </a:extLst>
          </p:cNvPr>
          <p:cNvSpPr>
            <a:spLocks noChangeArrowheads="1"/>
          </p:cNvSpPr>
          <p:nvPr/>
        </p:nvSpPr>
        <p:spPr bwMode="auto">
          <a:xfrm>
            <a:off x="5734027" y="3690021"/>
            <a:ext cx="1409827" cy="614468"/>
          </a:xfrm>
          <a:prstGeom prst="rect">
            <a:avLst/>
          </a:prstGeom>
          <a:noFill/>
          <a:ln w="12700">
            <a:noFill/>
            <a:miter lim="800000"/>
            <a:headEnd/>
            <a:tailEnd/>
          </a:ln>
          <a:effectLst/>
        </p:spPr>
        <p:txBody>
          <a:bodyPr vert="horz" wrap="square" lIns="74295" tIns="8890" rIns="74295" bIns="889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100" b="0" i="0" u="none" strike="noStrike" cap="none" normalizeH="0" baseline="0" dirty="0">
                <a:ln>
                  <a:noFill/>
                </a:ln>
                <a:solidFill>
                  <a:schemeClr val="tx1">
                    <a:lumMod val="75000"/>
                    <a:lumOff val="25000"/>
                  </a:schemeClr>
                </a:solidFill>
                <a:effectLst/>
                <a:latin typeface="+mn-ea"/>
                <a:cs typeface="Arial" panose="020B0604020202020204" pitchFamily="34" charset="0"/>
              </a:rPr>
              <a:t>ライセンス提供</a:t>
            </a:r>
            <a:endParaRPr kumimoji="0" lang="ja-JP" altLang="en-US" sz="1100" b="0" i="0" u="none" strike="noStrike" cap="none" normalizeH="0" baseline="0" dirty="0">
              <a:ln>
                <a:noFill/>
              </a:ln>
              <a:solidFill>
                <a:schemeClr val="tx1">
                  <a:lumMod val="75000"/>
                  <a:lumOff val="25000"/>
                </a:schemeClr>
              </a:solidFill>
              <a:effectLst/>
              <a:latin typeface="+mn-ea"/>
            </a:endParaRPr>
          </a:p>
        </p:txBody>
      </p:sp>
      <p:sp>
        <p:nvSpPr>
          <p:cNvPr id="7" name="Rectangle 9">
            <a:extLst>
              <a:ext uri="{FF2B5EF4-FFF2-40B4-BE49-F238E27FC236}">
                <a16:creationId xmlns:a16="http://schemas.microsoft.com/office/drawing/2014/main" id="{7444D401-2489-A518-913F-D9FC88965985}"/>
              </a:ext>
            </a:extLst>
          </p:cNvPr>
          <p:cNvSpPr>
            <a:spLocks noChangeArrowheads="1"/>
          </p:cNvSpPr>
          <p:nvPr/>
        </p:nvSpPr>
        <p:spPr bwMode="auto">
          <a:xfrm>
            <a:off x="57797" y="2861929"/>
            <a:ext cx="1705891" cy="614468"/>
          </a:xfrm>
          <a:prstGeom prst="rect">
            <a:avLst/>
          </a:prstGeom>
          <a:noFill/>
          <a:ln w="12700">
            <a:noFill/>
            <a:miter lim="800000"/>
            <a:headEnd/>
            <a:tailEnd/>
          </a:ln>
          <a:effectLst/>
        </p:spPr>
        <p:txBody>
          <a:bodyPr vert="horz" wrap="square" lIns="74295" tIns="8890" rIns="74295" bIns="889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1" i="0" u="none" strike="noStrike" cap="none" normalizeH="0" baseline="0" dirty="0">
                <a:ln>
                  <a:noFill/>
                </a:ln>
                <a:solidFill>
                  <a:schemeClr val="tx1">
                    <a:lumMod val="75000"/>
                    <a:lumOff val="25000"/>
                  </a:schemeClr>
                </a:solidFill>
                <a:effectLst/>
                <a:latin typeface="+mn-ea"/>
                <a:cs typeface="Times New Roman" panose="02020603050405020304" pitchFamily="18" charset="0"/>
              </a:rPr>
              <a:t>概要説明</a:t>
            </a:r>
            <a:endParaRPr kumimoji="0" lang="en-US" altLang="ja-JP" sz="1400" b="1" i="0" u="none" strike="noStrike" cap="none" normalizeH="0" baseline="0" dirty="0">
              <a:ln>
                <a:noFill/>
              </a:ln>
              <a:solidFill>
                <a:schemeClr val="tx1">
                  <a:lumMod val="75000"/>
                  <a:lumOff val="25000"/>
                </a:schemeClr>
              </a:solidFill>
              <a:effectLst/>
              <a:latin typeface="+mn-ea"/>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1" dirty="0">
                <a:solidFill>
                  <a:schemeClr val="tx1">
                    <a:lumMod val="75000"/>
                    <a:lumOff val="25000"/>
                  </a:schemeClr>
                </a:solidFill>
                <a:latin typeface="+mn-ea"/>
                <a:cs typeface="Times New Roman" panose="02020603050405020304" pitchFamily="18" charset="0"/>
              </a:rPr>
              <a:t>事前検証</a:t>
            </a:r>
            <a:endParaRPr kumimoji="0" lang="zh-TW" altLang="en-US" sz="1400" b="1" i="0" u="none" strike="noStrike" cap="none" normalizeH="0" baseline="0" dirty="0">
              <a:ln>
                <a:noFill/>
              </a:ln>
              <a:solidFill>
                <a:schemeClr val="tx1">
                  <a:lumMod val="75000"/>
                  <a:lumOff val="25000"/>
                </a:schemeClr>
              </a:solidFill>
              <a:effectLst/>
              <a:latin typeface="+mn-ea"/>
              <a:cs typeface="Times New Roman" panose="02020603050405020304" pitchFamily="18" charset="0"/>
            </a:endParaRPr>
          </a:p>
        </p:txBody>
      </p:sp>
      <p:sp>
        <p:nvSpPr>
          <p:cNvPr id="9" name="Rectangle 9">
            <a:extLst>
              <a:ext uri="{FF2B5EF4-FFF2-40B4-BE49-F238E27FC236}">
                <a16:creationId xmlns:a16="http://schemas.microsoft.com/office/drawing/2014/main" id="{0927C97F-7B4B-174F-3B96-BD9833CC2227}"/>
              </a:ext>
            </a:extLst>
          </p:cNvPr>
          <p:cNvSpPr>
            <a:spLocks noChangeArrowheads="1"/>
          </p:cNvSpPr>
          <p:nvPr/>
        </p:nvSpPr>
        <p:spPr bwMode="auto">
          <a:xfrm>
            <a:off x="202393" y="3690021"/>
            <a:ext cx="1409827" cy="614468"/>
          </a:xfrm>
          <a:prstGeom prst="rect">
            <a:avLst/>
          </a:prstGeom>
          <a:noFill/>
          <a:ln w="12700">
            <a:noFill/>
            <a:miter lim="800000"/>
            <a:headEnd/>
            <a:tailEnd/>
          </a:ln>
          <a:effectLst/>
        </p:spPr>
        <p:txBody>
          <a:bodyPr vert="horz" wrap="square" lIns="74295" tIns="8890" rIns="74295" bIns="889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1100" b="0" i="0" u="none" strike="noStrike" cap="none" normalizeH="0" baseline="0" dirty="0">
                <a:ln>
                  <a:noFill/>
                </a:ln>
                <a:solidFill>
                  <a:schemeClr val="tx1">
                    <a:lumMod val="75000"/>
                    <a:lumOff val="25000"/>
                  </a:schemeClr>
                </a:solidFill>
                <a:effectLst/>
                <a:latin typeface="+mn-ea"/>
                <a:cs typeface="Times New Roman" panose="02020603050405020304" pitchFamily="18" charset="0"/>
              </a:rPr>
              <a:t>AI-OCR</a:t>
            </a:r>
            <a:r>
              <a:rPr kumimoji="0" lang="ja-JP" altLang="en-US" sz="1100" b="0" i="0" u="none" strike="noStrike" cap="none" normalizeH="0" baseline="0" dirty="0">
                <a:ln>
                  <a:noFill/>
                </a:ln>
                <a:solidFill>
                  <a:schemeClr val="tx1">
                    <a:lumMod val="75000"/>
                    <a:lumOff val="25000"/>
                  </a:schemeClr>
                </a:solidFill>
                <a:effectLst/>
                <a:latin typeface="+mn-ea"/>
                <a:cs typeface="Times New Roman" panose="02020603050405020304" pitchFamily="18" charset="0"/>
              </a:rPr>
              <a:t>機能</a:t>
            </a:r>
            <a:endParaRPr kumimoji="0" lang="en-US" altLang="ja-JP" sz="1100" b="0" i="0" u="none" strike="noStrike" cap="none" normalizeH="0" baseline="0" dirty="0">
              <a:ln>
                <a:noFill/>
              </a:ln>
              <a:solidFill>
                <a:schemeClr val="tx1">
                  <a:lumMod val="75000"/>
                  <a:lumOff val="25000"/>
                </a:schemeClr>
              </a:solidFill>
              <a:effectLst/>
              <a:latin typeface="+mn-ea"/>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100" dirty="0">
                <a:solidFill>
                  <a:schemeClr val="tx1">
                    <a:lumMod val="75000"/>
                    <a:lumOff val="25000"/>
                  </a:schemeClr>
                </a:solidFill>
                <a:latin typeface="+mn-ea"/>
                <a:cs typeface="Times New Roman" panose="02020603050405020304" pitchFamily="18" charset="0"/>
              </a:rPr>
              <a:t>概要説明</a:t>
            </a:r>
            <a:endParaRPr kumimoji="0" lang="en-US" altLang="ja-JP" sz="1100" dirty="0">
              <a:solidFill>
                <a:schemeClr val="tx1">
                  <a:lumMod val="75000"/>
                  <a:lumOff val="25000"/>
                </a:schemeClr>
              </a:solidFill>
              <a:latin typeface="+mn-ea"/>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100" b="0" i="0" u="none" strike="noStrike" cap="none" normalizeH="0" baseline="0" dirty="0">
                <a:ln>
                  <a:noFill/>
                </a:ln>
                <a:solidFill>
                  <a:schemeClr val="tx1">
                    <a:lumMod val="75000"/>
                    <a:lumOff val="25000"/>
                  </a:schemeClr>
                </a:solidFill>
                <a:effectLst/>
                <a:latin typeface="+mn-ea"/>
                <a:cs typeface="Times New Roman" panose="02020603050405020304" pitchFamily="18" charset="0"/>
              </a:rPr>
              <a:t>事前検証を</a:t>
            </a:r>
            <a:r>
              <a:rPr kumimoji="0" lang="ja-JP" altLang="en-US" sz="1100" dirty="0">
                <a:solidFill>
                  <a:schemeClr val="tx1">
                    <a:lumMod val="75000"/>
                    <a:lumOff val="25000"/>
                  </a:schemeClr>
                </a:solidFill>
                <a:latin typeface="+mn-ea"/>
                <a:cs typeface="Times New Roman" panose="02020603050405020304" pitchFamily="18" charset="0"/>
              </a:rPr>
              <a:t>実施</a:t>
            </a:r>
            <a:endParaRPr kumimoji="0" lang="ja-JP" altLang="en-US" sz="1100" b="0" i="0" u="none" strike="noStrike" cap="none" normalizeH="0" baseline="0" dirty="0">
              <a:ln>
                <a:noFill/>
              </a:ln>
              <a:solidFill>
                <a:schemeClr val="tx1">
                  <a:lumMod val="75000"/>
                  <a:lumOff val="25000"/>
                </a:schemeClr>
              </a:solidFill>
              <a:effectLst/>
              <a:latin typeface="+mn-ea"/>
            </a:endParaRPr>
          </a:p>
        </p:txBody>
      </p:sp>
      <p:pic>
        <p:nvPicPr>
          <p:cNvPr id="10" name="グラフィックス 9" descr="取締役会 枠線">
            <a:extLst>
              <a:ext uri="{FF2B5EF4-FFF2-40B4-BE49-F238E27FC236}">
                <a16:creationId xmlns:a16="http://schemas.microsoft.com/office/drawing/2014/main" id="{E106D89A-DB29-BBFA-79CE-B44AE350A33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622667" y="2072347"/>
            <a:ext cx="576000" cy="576000"/>
          </a:xfrm>
          <a:prstGeom prst="rect">
            <a:avLst/>
          </a:prstGeom>
        </p:spPr>
      </p:pic>
      <p:cxnSp>
        <p:nvCxnSpPr>
          <p:cNvPr id="11" name="直線コネクタ 10">
            <a:extLst>
              <a:ext uri="{FF2B5EF4-FFF2-40B4-BE49-F238E27FC236}">
                <a16:creationId xmlns:a16="http://schemas.microsoft.com/office/drawing/2014/main" id="{3AFD9448-28E8-9D33-D26D-64C0E7F7C7C9}"/>
              </a:ext>
            </a:extLst>
          </p:cNvPr>
          <p:cNvCxnSpPr>
            <a:cxnSpLocks/>
          </p:cNvCxnSpPr>
          <p:nvPr/>
        </p:nvCxnSpPr>
        <p:spPr>
          <a:xfrm>
            <a:off x="1805433" y="1594071"/>
            <a:ext cx="0" cy="2880320"/>
          </a:xfrm>
          <a:prstGeom prst="line">
            <a:avLst/>
          </a:prstGeom>
          <a:ln w="28575">
            <a:solidFill>
              <a:schemeClr val="tx1">
                <a:lumMod val="85000"/>
                <a:lumOff val="1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3" name="楕円 12">
            <a:extLst>
              <a:ext uri="{FF2B5EF4-FFF2-40B4-BE49-F238E27FC236}">
                <a16:creationId xmlns:a16="http://schemas.microsoft.com/office/drawing/2014/main" id="{8F95ADF1-8015-8741-0C67-1F73D168BD6E}"/>
              </a:ext>
            </a:extLst>
          </p:cNvPr>
          <p:cNvSpPr/>
          <p:nvPr/>
        </p:nvSpPr>
        <p:spPr>
          <a:xfrm>
            <a:off x="1638722" y="2885614"/>
            <a:ext cx="360000" cy="360000"/>
          </a:xfrm>
          <a:prstGeom prst="ellipse">
            <a:avLst/>
          </a:prstGeom>
          <a:solidFill>
            <a:schemeClr val="bg1"/>
          </a:solidFill>
          <a:ln w="1270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tx1">
                  <a:lumMod val="85000"/>
                  <a:lumOff val="15000"/>
                </a:schemeClr>
              </a:solidFill>
            </a:endParaRPr>
          </a:p>
        </p:txBody>
      </p:sp>
      <p:grpSp>
        <p:nvGrpSpPr>
          <p:cNvPr id="14" name="グループ化 13">
            <a:extLst>
              <a:ext uri="{FF2B5EF4-FFF2-40B4-BE49-F238E27FC236}">
                <a16:creationId xmlns:a16="http://schemas.microsoft.com/office/drawing/2014/main" id="{C4EBCE82-7C41-E70E-A166-AAAAA68772C8}"/>
              </a:ext>
            </a:extLst>
          </p:cNvPr>
          <p:cNvGrpSpPr/>
          <p:nvPr/>
        </p:nvGrpSpPr>
        <p:grpSpPr>
          <a:xfrm>
            <a:off x="676384" y="1451680"/>
            <a:ext cx="469361" cy="579149"/>
            <a:chOff x="1004593" y="1483063"/>
            <a:chExt cx="469361" cy="579149"/>
          </a:xfrm>
        </p:grpSpPr>
        <p:sp>
          <p:nvSpPr>
            <p:cNvPr id="16" name="Rectangle 9">
              <a:extLst>
                <a:ext uri="{FF2B5EF4-FFF2-40B4-BE49-F238E27FC236}">
                  <a16:creationId xmlns:a16="http://schemas.microsoft.com/office/drawing/2014/main" id="{EFA0C2E4-30EB-E5EA-5CDD-20D6E5FB8F9D}"/>
                </a:ext>
              </a:extLst>
            </p:cNvPr>
            <p:cNvSpPr>
              <a:spLocks noChangeArrowheads="1"/>
            </p:cNvSpPr>
            <p:nvPr/>
          </p:nvSpPr>
          <p:spPr bwMode="auto">
            <a:xfrm>
              <a:off x="1014268" y="1642522"/>
              <a:ext cx="449215" cy="419690"/>
            </a:xfrm>
            <a:prstGeom prst="rect">
              <a:avLst/>
            </a:prstGeom>
            <a:noFill/>
            <a:ln w="12700">
              <a:noFill/>
              <a:miter lim="800000"/>
              <a:headEnd/>
              <a:tailEnd/>
            </a:ln>
            <a:effectLst/>
          </p:spPr>
          <p:txBody>
            <a:bodyPr vert="horz" wrap="square" lIns="74295" tIns="8890" rIns="74295" bIns="889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2000" b="0" i="0" u="none" strike="noStrike" cap="none" normalizeH="0" baseline="0" dirty="0">
                  <a:ln>
                    <a:noFill/>
                  </a:ln>
                  <a:solidFill>
                    <a:schemeClr val="tx1">
                      <a:lumMod val="75000"/>
                      <a:lumOff val="25000"/>
                    </a:schemeClr>
                  </a:solidFill>
                  <a:effectLst/>
                  <a:latin typeface="+mn-ea"/>
                  <a:cs typeface="Times New Roman" panose="02020603050405020304" pitchFamily="18" charset="0"/>
                </a:rPr>
                <a:t>1</a:t>
              </a:r>
              <a:endParaRPr kumimoji="0" lang="ja-JP" altLang="en-US" sz="2000" b="0" i="0" u="none" strike="noStrike" cap="none" normalizeH="0" baseline="0" dirty="0">
                <a:ln>
                  <a:noFill/>
                </a:ln>
                <a:solidFill>
                  <a:schemeClr val="tx1">
                    <a:lumMod val="75000"/>
                    <a:lumOff val="25000"/>
                  </a:schemeClr>
                </a:solidFill>
                <a:effectLst/>
                <a:latin typeface="+mn-ea"/>
              </a:endParaRPr>
            </a:p>
          </p:txBody>
        </p:sp>
        <p:sp>
          <p:nvSpPr>
            <p:cNvPr id="19" name="Rectangle 9">
              <a:extLst>
                <a:ext uri="{FF2B5EF4-FFF2-40B4-BE49-F238E27FC236}">
                  <a16:creationId xmlns:a16="http://schemas.microsoft.com/office/drawing/2014/main" id="{FAD25D52-0142-604C-87BD-B742EEF18349}"/>
                </a:ext>
              </a:extLst>
            </p:cNvPr>
            <p:cNvSpPr>
              <a:spLocks noChangeArrowheads="1"/>
            </p:cNvSpPr>
            <p:nvPr/>
          </p:nvSpPr>
          <p:spPr bwMode="auto">
            <a:xfrm>
              <a:off x="1004593" y="1483063"/>
              <a:ext cx="469361" cy="260595"/>
            </a:xfrm>
            <a:prstGeom prst="rect">
              <a:avLst/>
            </a:prstGeom>
            <a:noFill/>
            <a:ln w="12700">
              <a:noFill/>
              <a:miter lim="800000"/>
              <a:headEnd/>
              <a:tailEnd/>
            </a:ln>
            <a:effectLst/>
          </p:spPr>
          <p:txBody>
            <a:bodyPr vert="horz" wrap="square" lIns="74295" tIns="8890" rIns="74295" bIns="889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lumMod val="75000"/>
                      <a:lumOff val="25000"/>
                    </a:schemeClr>
                  </a:solidFill>
                  <a:effectLst/>
                  <a:latin typeface="+mn-ea"/>
                  <a:cs typeface="Times New Roman" panose="02020603050405020304" pitchFamily="18" charset="0"/>
                </a:rPr>
                <a:t>STEP</a:t>
              </a:r>
              <a:endParaRPr kumimoji="0" lang="ja-JP" altLang="en-US" sz="1000" b="0" i="0" u="none" strike="noStrike" cap="none" normalizeH="0" baseline="0" dirty="0">
                <a:ln>
                  <a:noFill/>
                </a:ln>
                <a:solidFill>
                  <a:schemeClr val="tx1">
                    <a:lumMod val="75000"/>
                    <a:lumOff val="25000"/>
                  </a:schemeClr>
                </a:solidFill>
                <a:effectLst/>
                <a:latin typeface="+mn-ea"/>
              </a:endParaRPr>
            </a:p>
          </p:txBody>
        </p:sp>
      </p:grpSp>
      <p:sp>
        <p:nvSpPr>
          <p:cNvPr id="27" name="L 字 26">
            <a:extLst>
              <a:ext uri="{FF2B5EF4-FFF2-40B4-BE49-F238E27FC236}">
                <a16:creationId xmlns:a16="http://schemas.microsoft.com/office/drawing/2014/main" id="{B2305B91-1E4A-1A14-1C44-D8C220A7EFFE}"/>
              </a:ext>
            </a:extLst>
          </p:cNvPr>
          <p:cNvSpPr/>
          <p:nvPr/>
        </p:nvSpPr>
        <p:spPr>
          <a:xfrm rot="19027136" flipH="1">
            <a:off x="1734594" y="3011614"/>
            <a:ext cx="108000" cy="108000"/>
          </a:xfrm>
          <a:prstGeom prst="corner">
            <a:avLst>
              <a:gd name="adj1" fmla="val 12801"/>
              <a:gd name="adj2" fmla="val 11378"/>
            </a:avLst>
          </a:prstGeom>
          <a:solidFill>
            <a:schemeClr val="tx1">
              <a:lumMod val="85000"/>
              <a:lumOff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Tree>
    <p:extLst>
      <p:ext uri="{BB962C8B-B14F-4D97-AF65-F5344CB8AC3E}">
        <p14:creationId xmlns:p14="http://schemas.microsoft.com/office/powerpoint/2010/main" val="10556566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29</a:t>
            </a:fld>
            <a:endParaRPr kumimoji="1" lang="ja-JP" altLang="en-US" dirty="0"/>
          </a:p>
        </p:txBody>
      </p:sp>
      <p:sp>
        <p:nvSpPr>
          <p:cNvPr id="3" name="タイトル 2"/>
          <p:cNvSpPr>
            <a:spLocks noGrp="1"/>
          </p:cNvSpPr>
          <p:nvPr>
            <p:ph type="title"/>
          </p:nvPr>
        </p:nvSpPr>
        <p:spPr/>
        <p:txBody>
          <a:bodyPr/>
          <a:lstStyle/>
          <a:p>
            <a:r>
              <a:rPr lang="en-US" altLang="ja-JP" dirty="0"/>
              <a:t>AI-OCR(</a:t>
            </a:r>
            <a:r>
              <a:rPr lang="ja-JP" altLang="en-US" dirty="0"/>
              <a:t>請求書・請求書明細</a:t>
            </a:r>
            <a:r>
              <a:rPr lang="en-US" altLang="ja-JP" dirty="0"/>
              <a:t>)</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5" name="テキスト プレースホルダー 4"/>
          <p:cNvSpPr>
            <a:spLocks noGrp="1"/>
          </p:cNvSpPr>
          <p:nvPr>
            <p:ph type="body" sz="quarter" idx="16"/>
          </p:nvPr>
        </p:nvSpPr>
        <p:spPr/>
        <p:txBody>
          <a:bodyPr/>
          <a:lstStyle/>
          <a:p>
            <a:r>
              <a:rPr lang="ja-JP" altLang="en-US" dirty="0"/>
              <a:t>事前検証</a:t>
            </a:r>
            <a:endParaRPr kumimoji="1"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9" name="テキスト プレースホルダー 4">
            <a:extLst>
              <a:ext uri="{FF2B5EF4-FFF2-40B4-BE49-F238E27FC236}">
                <a16:creationId xmlns:a16="http://schemas.microsoft.com/office/drawing/2014/main" id="{943776E8-81B6-92F9-96A4-95061548CD49}"/>
              </a:ext>
            </a:extLst>
          </p:cNvPr>
          <p:cNvSpPr txBox="1">
            <a:spLocks/>
          </p:cNvSpPr>
          <p:nvPr/>
        </p:nvSpPr>
        <p:spPr>
          <a:xfrm>
            <a:off x="143508" y="953449"/>
            <a:ext cx="7812868" cy="331835"/>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kumimoji="1" sz="1800" b="1" kern="1200">
                <a:solidFill>
                  <a:schemeClr val="tx2"/>
                </a:solidFill>
                <a:latin typeface="+mj-ea"/>
                <a:ea typeface="+mj-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ja-JP" altLang="en-US" dirty="0"/>
              <a:t>目 的</a:t>
            </a:r>
            <a:endParaRPr kumimoji="1" lang="ja-JP" altLang="en-US" dirty="0"/>
          </a:p>
        </p:txBody>
      </p:sp>
      <p:sp>
        <p:nvSpPr>
          <p:cNvPr id="48" name="正方形/長方形 47">
            <a:extLst>
              <a:ext uri="{FF2B5EF4-FFF2-40B4-BE49-F238E27FC236}">
                <a16:creationId xmlns:a16="http://schemas.microsoft.com/office/drawing/2014/main" id="{3E6E7636-0056-28BD-3385-959606916E75}"/>
              </a:ext>
            </a:extLst>
          </p:cNvPr>
          <p:cNvSpPr/>
          <p:nvPr/>
        </p:nvSpPr>
        <p:spPr>
          <a:xfrm>
            <a:off x="431540" y="1304764"/>
            <a:ext cx="7992888" cy="339121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nSpc>
                <a:spcPct val="150000"/>
              </a:lnSpc>
            </a:pPr>
            <a:r>
              <a:rPr lang="en-US" altLang="ja-JP" dirty="0">
                <a:solidFill>
                  <a:schemeClr val="tx1"/>
                </a:solidFill>
              </a:rPr>
              <a:t>AI-OCR</a:t>
            </a:r>
            <a:r>
              <a:rPr lang="ja-JP" altLang="en-US" dirty="0">
                <a:solidFill>
                  <a:schemeClr val="tx1"/>
                </a:solidFill>
              </a:rPr>
              <a:t>導入にあたり、</a:t>
            </a:r>
            <a:endParaRPr lang="en-US" altLang="ja-JP" dirty="0">
              <a:solidFill>
                <a:schemeClr val="tx1"/>
              </a:solidFill>
            </a:endParaRPr>
          </a:p>
          <a:p>
            <a:pPr>
              <a:lnSpc>
                <a:spcPct val="150000"/>
              </a:lnSpc>
            </a:pPr>
            <a:r>
              <a:rPr lang="ja-JP" altLang="en-US" dirty="0">
                <a:solidFill>
                  <a:schemeClr val="tx1"/>
                </a:solidFill>
              </a:rPr>
              <a:t>「実際にどの程度請求書が読み取れるのか？」</a:t>
            </a:r>
          </a:p>
          <a:p>
            <a:pPr>
              <a:lnSpc>
                <a:spcPct val="150000"/>
              </a:lnSpc>
            </a:pPr>
            <a:r>
              <a:rPr lang="ja-JP" altLang="en-US" dirty="0">
                <a:solidFill>
                  <a:schemeClr val="tx1"/>
                </a:solidFill>
              </a:rPr>
              <a:t>「現在の業務に対し、導入することで効率化が図れるのか？」など</a:t>
            </a:r>
            <a:endParaRPr lang="en-US" altLang="ja-JP" dirty="0">
              <a:solidFill>
                <a:schemeClr val="tx1"/>
              </a:solidFill>
            </a:endParaRPr>
          </a:p>
          <a:p>
            <a:pPr>
              <a:lnSpc>
                <a:spcPct val="150000"/>
              </a:lnSpc>
            </a:pPr>
            <a:r>
              <a:rPr lang="ja-JP" altLang="en-US" dirty="0">
                <a:solidFill>
                  <a:schemeClr val="tx1"/>
                </a:solidFill>
              </a:rPr>
              <a:t>お客さまの不安解消のため、請求書をお預かりし、事前検証を行います。</a:t>
            </a:r>
          </a:p>
          <a:p>
            <a:pPr>
              <a:lnSpc>
                <a:spcPct val="150000"/>
              </a:lnSpc>
            </a:pPr>
            <a:r>
              <a:rPr lang="ja-JP" altLang="en-US" dirty="0">
                <a:solidFill>
                  <a:schemeClr val="tx1"/>
                </a:solidFill>
              </a:rPr>
              <a:t>事前検証の結果をご報告することで、</a:t>
            </a:r>
            <a:endParaRPr lang="en-US" altLang="ja-JP" dirty="0">
              <a:solidFill>
                <a:schemeClr val="tx1"/>
              </a:solidFill>
            </a:endParaRPr>
          </a:p>
          <a:p>
            <a:pPr>
              <a:lnSpc>
                <a:spcPct val="150000"/>
              </a:lnSpc>
            </a:pPr>
            <a:r>
              <a:rPr lang="ja-JP" altLang="en-US" dirty="0">
                <a:solidFill>
                  <a:schemeClr val="tx1"/>
                </a:solidFill>
              </a:rPr>
              <a:t>安心してご導入いただくことを目的としています。</a:t>
            </a:r>
          </a:p>
        </p:txBody>
      </p:sp>
      <p:sp>
        <p:nvSpPr>
          <p:cNvPr id="12" name="テキスト プレースホルダー 5">
            <a:extLst>
              <a:ext uri="{FF2B5EF4-FFF2-40B4-BE49-F238E27FC236}">
                <a16:creationId xmlns:a16="http://schemas.microsoft.com/office/drawing/2014/main" id="{75594B85-EDCD-E7B6-440A-33CB0A655EF5}"/>
              </a:ext>
            </a:extLst>
          </p:cNvPr>
          <p:cNvSpPr txBox="1">
            <a:spLocks/>
          </p:cNvSpPr>
          <p:nvPr/>
        </p:nvSpPr>
        <p:spPr>
          <a:xfrm>
            <a:off x="302139" y="4524692"/>
            <a:ext cx="8640763" cy="279306"/>
          </a:xfrm>
          <a:prstGeom prst="rect">
            <a:avLst/>
          </a:prstGeom>
        </p:spPr>
        <p:txBody>
          <a:bodyPr/>
          <a:lstStyle>
            <a:lvl1pPr marL="0" indent="0" algn="l" defTabSz="914400" rtl="0" eaLnBrk="1" latinLnBrk="0" hangingPunct="1">
              <a:spcBef>
                <a:spcPct val="20000"/>
              </a:spcBef>
              <a:buFont typeface="Arial" panose="020B0604020202020204" pitchFamily="34" charset="0"/>
              <a:buNone/>
              <a:defRPr kumimoji="1"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lgn="r"/>
            <a:r>
              <a:rPr lang="en-US" altLang="ja-JP" sz="1200" dirty="0"/>
              <a:t>※</a:t>
            </a:r>
            <a:r>
              <a:rPr lang="ja-JP" altLang="en-US" sz="1200" dirty="0"/>
              <a:t>事前にお客さまから</a:t>
            </a:r>
            <a:r>
              <a:rPr lang="en-US" altLang="ja-JP" sz="1200" dirty="0"/>
              <a:t>10</a:t>
            </a:r>
            <a:r>
              <a:rPr lang="ja-JP" altLang="en-US" sz="1200" dirty="0"/>
              <a:t>枚～</a:t>
            </a:r>
            <a:r>
              <a:rPr lang="en-US" altLang="ja-JP" sz="1200" dirty="0"/>
              <a:t>20</a:t>
            </a:r>
            <a:r>
              <a:rPr lang="ja-JP" altLang="en-US" sz="1200" dirty="0"/>
              <a:t>枚程度、請求書をお預かりします。</a:t>
            </a:r>
          </a:p>
        </p:txBody>
      </p:sp>
    </p:spTree>
    <p:extLst>
      <p:ext uri="{BB962C8B-B14F-4D97-AF65-F5344CB8AC3E}">
        <p14:creationId xmlns:p14="http://schemas.microsoft.com/office/powerpoint/2010/main" val="40993235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グループ化 8">
            <a:extLst>
              <a:ext uri="{FF2B5EF4-FFF2-40B4-BE49-F238E27FC236}">
                <a16:creationId xmlns:a16="http://schemas.microsoft.com/office/drawing/2014/main" id="{C706CE2A-C6D3-0780-3251-CE1F9B892190}"/>
              </a:ext>
            </a:extLst>
          </p:cNvPr>
          <p:cNvGrpSpPr/>
          <p:nvPr/>
        </p:nvGrpSpPr>
        <p:grpSpPr>
          <a:xfrm>
            <a:off x="251520" y="1005706"/>
            <a:ext cx="8460000" cy="773956"/>
            <a:chOff x="251520" y="1996276"/>
            <a:chExt cx="8460000" cy="773956"/>
          </a:xfrm>
        </p:grpSpPr>
        <p:sp>
          <p:nvSpPr>
            <p:cNvPr id="31" name="四角形: 角を丸くする 30">
              <a:extLst>
                <a:ext uri="{FF2B5EF4-FFF2-40B4-BE49-F238E27FC236}">
                  <a16:creationId xmlns:a16="http://schemas.microsoft.com/office/drawing/2014/main" id="{008BFD11-A209-C714-95E0-A8021E66E5D3}"/>
                </a:ext>
              </a:extLst>
            </p:cNvPr>
            <p:cNvSpPr/>
            <p:nvPr/>
          </p:nvSpPr>
          <p:spPr>
            <a:xfrm>
              <a:off x="431218" y="1996277"/>
              <a:ext cx="468000" cy="440076"/>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72000" rIns="36000" bIns="36000" rtlCol="0" anchor="ctr"/>
            <a:lstStyle/>
            <a:p>
              <a:pPr algn="ctr"/>
              <a:r>
                <a:rPr kumimoji="1" lang="en-US" altLang="ja-JP" dirty="0">
                  <a:solidFill>
                    <a:schemeClr val="tx1"/>
                  </a:solidFill>
                </a:rPr>
                <a:t>01</a:t>
              </a:r>
              <a:endParaRPr kumimoji="1" lang="ja-JP" altLang="en-US" dirty="0">
                <a:solidFill>
                  <a:schemeClr val="tx1"/>
                </a:solidFill>
              </a:endParaRPr>
            </a:p>
          </p:txBody>
        </p:sp>
        <p:sp>
          <p:nvSpPr>
            <p:cNvPr id="32" name="四角形: 角を丸くする 31">
              <a:extLst>
                <a:ext uri="{FF2B5EF4-FFF2-40B4-BE49-F238E27FC236}">
                  <a16:creationId xmlns:a16="http://schemas.microsoft.com/office/drawing/2014/main" id="{2EADED97-3C20-0F74-4FAE-C9F4BF99D7D2}"/>
                </a:ext>
              </a:extLst>
            </p:cNvPr>
            <p:cNvSpPr/>
            <p:nvPr/>
          </p:nvSpPr>
          <p:spPr>
            <a:xfrm>
              <a:off x="1115976" y="1996276"/>
              <a:ext cx="6516362" cy="440076"/>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72000" rIns="36000" bIns="36000" rtlCol="0" anchor="ctr"/>
            <a:lstStyle/>
            <a:p>
              <a:r>
                <a:rPr kumimoji="1" lang="en-US" altLang="ja-JP" b="1" dirty="0">
                  <a:solidFill>
                    <a:schemeClr val="tx2"/>
                  </a:solidFill>
                </a:rPr>
                <a:t>AI-OCR </a:t>
              </a:r>
              <a:r>
                <a:rPr kumimoji="1" lang="ja-JP" altLang="en-US" b="1" dirty="0">
                  <a:solidFill>
                    <a:schemeClr val="tx2"/>
                  </a:solidFill>
                </a:rPr>
                <a:t>詳細</a:t>
              </a:r>
            </a:p>
          </p:txBody>
        </p:sp>
        <p:cxnSp>
          <p:nvCxnSpPr>
            <p:cNvPr id="33" name="直線コネクタ 32">
              <a:extLst>
                <a:ext uri="{FF2B5EF4-FFF2-40B4-BE49-F238E27FC236}">
                  <a16:creationId xmlns:a16="http://schemas.microsoft.com/office/drawing/2014/main" id="{62C303D5-7F45-9FC6-7899-E6A98B191DAB}"/>
                </a:ext>
              </a:extLst>
            </p:cNvPr>
            <p:cNvCxnSpPr/>
            <p:nvPr/>
          </p:nvCxnSpPr>
          <p:spPr>
            <a:xfrm>
              <a:off x="251520" y="2436351"/>
              <a:ext cx="8460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8CD6691B-670C-2134-82B4-B01054E95FE9}"/>
                </a:ext>
              </a:extLst>
            </p:cNvPr>
            <p:cNvCxnSpPr/>
            <p:nvPr/>
          </p:nvCxnSpPr>
          <p:spPr>
            <a:xfrm>
              <a:off x="971600" y="2040452"/>
              <a:ext cx="0" cy="34427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5" name="四角形: 角を丸くする 34">
              <a:extLst>
                <a:ext uri="{FF2B5EF4-FFF2-40B4-BE49-F238E27FC236}">
                  <a16:creationId xmlns:a16="http://schemas.microsoft.com/office/drawing/2014/main" id="{26637B97-986C-72C9-74B3-9E5106440DBF}"/>
                </a:ext>
              </a:extLst>
            </p:cNvPr>
            <p:cNvSpPr/>
            <p:nvPr/>
          </p:nvSpPr>
          <p:spPr>
            <a:xfrm>
              <a:off x="1297164" y="2482232"/>
              <a:ext cx="6516362" cy="288000"/>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72000" rIns="36000" bIns="36000" rtlCol="0" anchor="ctr"/>
            <a:lstStyle/>
            <a:p>
              <a:r>
                <a:rPr kumimoji="1" lang="ja-JP" altLang="en-US" sz="1400" dirty="0">
                  <a:solidFill>
                    <a:schemeClr val="tx1"/>
                  </a:solidFill>
                </a:rPr>
                <a:t>マスタ設定、詳細手順の説明</a:t>
              </a:r>
            </a:p>
          </p:txBody>
        </p:sp>
      </p:grpSp>
      <p:grpSp>
        <p:nvGrpSpPr>
          <p:cNvPr id="11" name="グループ化 10">
            <a:extLst>
              <a:ext uri="{FF2B5EF4-FFF2-40B4-BE49-F238E27FC236}">
                <a16:creationId xmlns:a16="http://schemas.microsoft.com/office/drawing/2014/main" id="{33A3F91F-DEF5-1015-8879-BDEDD7E960FA}"/>
              </a:ext>
            </a:extLst>
          </p:cNvPr>
          <p:cNvGrpSpPr/>
          <p:nvPr/>
        </p:nvGrpSpPr>
        <p:grpSpPr>
          <a:xfrm>
            <a:off x="251520" y="1792900"/>
            <a:ext cx="8460000" cy="773956"/>
            <a:chOff x="251520" y="2940997"/>
            <a:chExt cx="8460000" cy="773956"/>
          </a:xfrm>
        </p:grpSpPr>
        <p:sp>
          <p:nvSpPr>
            <p:cNvPr id="37" name="四角形: 角を丸くする 36">
              <a:extLst>
                <a:ext uri="{FF2B5EF4-FFF2-40B4-BE49-F238E27FC236}">
                  <a16:creationId xmlns:a16="http://schemas.microsoft.com/office/drawing/2014/main" id="{741F3F29-4CB7-1F01-1753-397EC08A6B5C}"/>
                </a:ext>
              </a:extLst>
            </p:cNvPr>
            <p:cNvSpPr/>
            <p:nvPr/>
          </p:nvSpPr>
          <p:spPr>
            <a:xfrm>
              <a:off x="431218" y="2940998"/>
              <a:ext cx="468000" cy="440076"/>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72000" rIns="36000" bIns="36000" rtlCol="0" anchor="ctr"/>
            <a:lstStyle/>
            <a:p>
              <a:pPr algn="ctr"/>
              <a:r>
                <a:rPr kumimoji="1" lang="en-US" altLang="ja-JP" dirty="0">
                  <a:solidFill>
                    <a:schemeClr val="tx1"/>
                  </a:solidFill>
                </a:rPr>
                <a:t>02</a:t>
              </a:r>
              <a:endParaRPr kumimoji="1" lang="ja-JP" altLang="en-US" dirty="0">
                <a:solidFill>
                  <a:schemeClr val="tx1"/>
                </a:solidFill>
              </a:endParaRPr>
            </a:p>
          </p:txBody>
        </p:sp>
        <p:sp>
          <p:nvSpPr>
            <p:cNvPr id="38" name="四角形: 角を丸くする 37">
              <a:extLst>
                <a:ext uri="{FF2B5EF4-FFF2-40B4-BE49-F238E27FC236}">
                  <a16:creationId xmlns:a16="http://schemas.microsoft.com/office/drawing/2014/main" id="{9EF15D52-5A82-2758-28A8-76549D41DEC9}"/>
                </a:ext>
              </a:extLst>
            </p:cNvPr>
            <p:cNvSpPr/>
            <p:nvPr/>
          </p:nvSpPr>
          <p:spPr>
            <a:xfrm>
              <a:off x="1115976" y="2940997"/>
              <a:ext cx="6516362" cy="440076"/>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72000" rIns="36000" bIns="36000" rtlCol="0" anchor="ctr"/>
            <a:lstStyle/>
            <a:p>
              <a:r>
                <a:rPr kumimoji="1" lang="en-US" altLang="ja-JP" b="1" dirty="0">
                  <a:solidFill>
                    <a:schemeClr val="tx2"/>
                  </a:solidFill>
                </a:rPr>
                <a:t>AI-OCR </a:t>
              </a:r>
              <a:r>
                <a:rPr kumimoji="1" lang="ja-JP" altLang="en-US" b="1" dirty="0">
                  <a:solidFill>
                    <a:schemeClr val="tx2"/>
                  </a:solidFill>
                </a:rPr>
                <a:t>検証</a:t>
              </a:r>
            </a:p>
          </p:txBody>
        </p:sp>
        <p:cxnSp>
          <p:nvCxnSpPr>
            <p:cNvPr id="39" name="直線コネクタ 38">
              <a:extLst>
                <a:ext uri="{FF2B5EF4-FFF2-40B4-BE49-F238E27FC236}">
                  <a16:creationId xmlns:a16="http://schemas.microsoft.com/office/drawing/2014/main" id="{8CD7CAC4-2B9F-F2CB-8106-657DFCBF8E61}"/>
                </a:ext>
              </a:extLst>
            </p:cNvPr>
            <p:cNvCxnSpPr>
              <a:cxnSpLocks/>
            </p:cNvCxnSpPr>
            <p:nvPr/>
          </p:nvCxnSpPr>
          <p:spPr>
            <a:xfrm>
              <a:off x="251520" y="3381072"/>
              <a:ext cx="8460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0" name="直線コネクタ 39">
              <a:extLst>
                <a:ext uri="{FF2B5EF4-FFF2-40B4-BE49-F238E27FC236}">
                  <a16:creationId xmlns:a16="http://schemas.microsoft.com/office/drawing/2014/main" id="{5296439E-356B-3883-5855-5EEAE4570C92}"/>
                </a:ext>
              </a:extLst>
            </p:cNvPr>
            <p:cNvCxnSpPr/>
            <p:nvPr/>
          </p:nvCxnSpPr>
          <p:spPr>
            <a:xfrm>
              <a:off x="971600" y="2985173"/>
              <a:ext cx="0" cy="34427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四角形: 角を丸くする 40">
              <a:extLst>
                <a:ext uri="{FF2B5EF4-FFF2-40B4-BE49-F238E27FC236}">
                  <a16:creationId xmlns:a16="http://schemas.microsoft.com/office/drawing/2014/main" id="{3797F2E3-AA44-46B0-14B1-D8D528884E0A}"/>
                </a:ext>
              </a:extLst>
            </p:cNvPr>
            <p:cNvSpPr/>
            <p:nvPr/>
          </p:nvSpPr>
          <p:spPr>
            <a:xfrm>
              <a:off x="1297164" y="3426953"/>
              <a:ext cx="6516362" cy="288000"/>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72000" rIns="36000" bIns="36000" rtlCol="0" anchor="ctr"/>
            <a:lstStyle/>
            <a:p>
              <a:r>
                <a:rPr kumimoji="1" lang="ja-JP" altLang="en-US" sz="1400" dirty="0">
                  <a:solidFill>
                    <a:schemeClr val="tx1"/>
                  </a:solidFill>
                </a:rPr>
                <a:t>事前検証手順や報告資料、トライアルの説明</a:t>
              </a:r>
            </a:p>
          </p:txBody>
        </p:sp>
      </p:grpSp>
      <p:grpSp>
        <p:nvGrpSpPr>
          <p:cNvPr id="12" name="グループ化 11">
            <a:extLst>
              <a:ext uri="{FF2B5EF4-FFF2-40B4-BE49-F238E27FC236}">
                <a16:creationId xmlns:a16="http://schemas.microsoft.com/office/drawing/2014/main" id="{194E2636-C6E9-C47D-78C4-CCE13AEDD4A4}"/>
              </a:ext>
            </a:extLst>
          </p:cNvPr>
          <p:cNvGrpSpPr/>
          <p:nvPr/>
        </p:nvGrpSpPr>
        <p:grpSpPr>
          <a:xfrm>
            <a:off x="251520" y="2580094"/>
            <a:ext cx="8460000" cy="773956"/>
            <a:chOff x="251520" y="3885719"/>
            <a:chExt cx="8460000" cy="773956"/>
          </a:xfrm>
        </p:grpSpPr>
        <p:sp>
          <p:nvSpPr>
            <p:cNvPr id="43" name="四角形: 角を丸くする 42">
              <a:extLst>
                <a:ext uri="{FF2B5EF4-FFF2-40B4-BE49-F238E27FC236}">
                  <a16:creationId xmlns:a16="http://schemas.microsoft.com/office/drawing/2014/main" id="{17CA1474-140B-F15F-1D91-D04F01554B51}"/>
                </a:ext>
              </a:extLst>
            </p:cNvPr>
            <p:cNvSpPr/>
            <p:nvPr/>
          </p:nvSpPr>
          <p:spPr>
            <a:xfrm>
              <a:off x="431218" y="3885720"/>
              <a:ext cx="468000" cy="440076"/>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72000" rIns="36000" bIns="36000" rtlCol="0" anchor="ctr"/>
            <a:lstStyle/>
            <a:p>
              <a:pPr algn="ctr"/>
              <a:r>
                <a:rPr kumimoji="1" lang="en-US" altLang="ja-JP" dirty="0">
                  <a:solidFill>
                    <a:schemeClr val="tx1"/>
                  </a:solidFill>
                </a:rPr>
                <a:t>03</a:t>
              </a:r>
              <a:endParaRPr kumimoji="1" lang="ja-JP" altLang="en-US" dirty="0">
                <a:solidFill>
                  <a:schemeClr val="tx1"/>
                </a:solidFill>
              </a:endParaRPr>
            </a:p>
          </p:txBody>
        </p:sp>
        <p:sp>
          <p:nvSpPr>
            <p:cNvPr id="44" name="四角形: 角を丸くする 43">
              <a:extLst>
                <a:ext uri="{FF2B5EF4-FFF2-40B4-BE49-F238E27FC236}">
                  <a16:creationId xmlns:a16="http://schemas.microsoft.com/office/drawing/2014/main" id="{2092F3ED-FDBF-DA92-4494-58DE611A6E6B}"/>
                </a:ext>
              </a:extLst>
            </p:cNvPr>
            <p:cNvSpPr/>
            <p:nvPr/>
          </p:nvSpPr>
          <p:spPr>
            <a:xfrm>
              <a:off x="1115976" y="3885719"/>
              <a:ext cx="6516362" cy="440076"/>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72000" rIns="36000" bIns="36000" rtlCol="0" anchor="ctr"/>
            <a:lstStyle/>
            <a:p>
              <a:r>
                <a:rPr kumimoji="1" lang="en-US" altLang="ja-JP" b="1" dirty="0">
                  <a:solidFill>
                    <a:schemeClr val="tx2"/>
                  </a:solidFill>
                </a:rPr>
                <a:t>FAQ</a:t>
              </a:r>
              <a:endParaRPr kumimoji="1" lang="ja-JP" altLang="en-US" b="1" dirty="0">
                <a:solidFill>
                  <a:schemeClr val="tx2"/>
                </a:solidFill>
              </a:endParaRPr>
            </a:p>
          </p:txBody>
        </p:sp>
        <p:cxnSp>
          <p:nvCxnSpPr>
            <p:cNvPr id="45" name="直線コネクタ 44">
              <a:extLst>
                <a:ext uri="{FF2B5EF4-FFF2-40B4-BE49-F238E27FC236}">
                  <a16:creationId xmlns:a16="http://schemas.microsoft.com/office/drawing/2014/main" id="{58209E0E-F2D4-1EF8-36CF-D5A8DA05DA67}"/>
                </a:ext>
              </a:extLst>
            </p:cNvPr>
            <p:cNvCxnSpPr/>
            <p:nvPr/>
          </p:nvCxnSpPr>
          <p:spPr>
            <a:xfrm>
              <a:off x="251520" y="4325794"/>
              <a:ext cx="8460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6" name="直線コネクタ 45">
              <a:extLst>
                <a:ext uri="{FF2B5EF4-FFF2-40B4-BE49-F238E27FC236}">
                  <a16:creationId xmlns:a16="http://schemas.microsoft.com/office/drawing/2014/main" id="{BF5AAF69-C6C5-F1E7-9015-72A3FEB48686}"/>
                </a:ext>
              </a:extLst>
            </p:cNvPr>
            <p:cNvCxnSpPr/>
            <p:nvPr/>
          </p:nvCxnSpPr>
          <p:spPr>
            <a:xfrm>
              <a:off x="971600" y="3929895"/>
              <a:ext cx="0" cy="34427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7" name="四角形: 角を丸くする 46">
              <a:extLst>
                <a:ext uri="{FF2B5EF4-FFF2-40B4-BE49-F238E27FC236}">
                  <a16:creationId xmlns:a16="http://schemas.microsoft.com/office/drawing/2014/main" id="{5376010E-85CC-6C09-DD2B-E80C0E6AE068}"/>
                </a:ext>
              </a:extLst>
            </p:cNvPr>
            <p:cNvSpPr/>
            <p:nvPr/>
          </p:nvSpPr>
          <p:spPr>
            <a:xfrm>
              <a:off x="1297164" y="4371675"/>
              <a:ext cx="6516362" cy="288000"/>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72000" rIns="36000" bIns="36000" rtlCol="0" anchor="ctr"/>
            <a:lstStyle/>
            <a:p>
              <a:r>
                <a:rPr kumimoji="1" lang="ja-JP" altLang="en-US" sz="1400" dirty="0">
                  <a:solidFill>
                    <a:schemeClr val="tx1"/>
                  </a:solidFill>
                </a:rPr>
                <a:t>商談、導入時の</a:t>
              </a:r>
              <a:r>
                <a:rPr kumimoji="1" lang="en-US" altLang="ja-JP" sz="1400" dirty="0">
                  <a:solidFill>
                    <a:schemeClr val="tx1"/>
                  </a:solidFill>
                </a:rPr>
                <a:t>FAQ</a:t>
              </a:r>
              <a:endParaRPr kumimoji="1" lang="ja-JP" altLang="en-US" sz="1400" dirty="0">
                <a:solidFill>
                  <a:schemeClr val="tx1"/>
                </a:solidFill>
              </a:endParaRPr>
            </a:p>
          </p:txBody>
        </p:sp>
      </p:grpSp>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3</a:t>
            </a:fld>
            <a:endParaRPr kumimoji="1" lang="ja-JP" altLang="en-US" dirty="0"/>
          </a:p>
        </p:txBody>
      </p:sp>
      <p:sp>
        <p:nvSpPr>
          <p:cNvPr id="3" name="タイトル 2"/>
          <p:cNvSpPr>
            <a:spLocks noGrp="1"/>
          </p:cNvSpPr>
          <p:nvPr>
            <p:ph type="title"/>
          </p:nvPr>
        </p:nvSpPr>
        <p:spPr>
          <a:xfrm>
            <a:off x="288000" y="339502"/>
            <a:ext cx="7200000" cy="360000"/>
          </a:xfrm>
        </p:spPr>
        <p:txBody>
          <a:bodyPr/>
          <a:lstStyle/>
          <a:p>
            <a:r>
              <a:rPr kumimoji="1" lang="ja-JP" altLang="en-US" dirty="0"/>
              <a:t>目次</a:t>
            </a:r>
          </a:p>
        </p:txBody>
      </p:sp>
      <p:sp>
        <p:nvSpPr>
          <p:cNvPr id="4" name="フッター プレースホルダー 3">
            <a:extLst>
              <a:ext uri="{FF2B5EF4-FFF2-40B4-BE49-F238E27FC236}">
                <a16:creationId xmlns:a16="http://schemas.microsoft.com/office/drawing/2014/main" id="{5B978E75-C24B-8D75-FEF1-D552CB0C4528}"/>
              </a:ext>
            </a:extLst>
          </p:cNvPr>
          <p:cNvSpPr>
            <a:spLocks noGrp="1"/>
          </p:cNvSpPr>
          <p:nvPr>
            <p:ph type="ftr" sz="quarter" idx="3"/>
          </p:nvPr>
        </p:nvSpPr>
        <p:spPr>
          <a:xfrm>
            <a:off x="252000" y="4932000"/>
            <a:ext cx="2160000" cy="135000"/>
          </a:xfrm>
        </p:spPr>
        <p:txBody>
          <a:bodyPr/>
          <a:lstStyle/>
          <a:p>
            <a:r>
              <a:rPr lang="en-US" altLang="ja-JP" dirty="0"/>
              <a:t>©Canon IT Solutions Inc.  All rights reserved.</a:t>
            </a:r>
            <a:endParaRPr lang="ja-JP" altLang="en-US" dirty="0"/>
          </a:p>
        </p:txBody>
      </p:sp>
      <p:grpSp>
        <p:nvGrpSpPr>
          <p:cNvPr id="13" name="グループ化 12">
            <a:extLst>
              <a:ext uri="{FF2B5EF4-FFF2-40B4-BE49-F238E27FC236}">
                <a16:creationId xmlns:a16="http://schemas.microsoft.com/office/drawing/2014/main" id="{BCCFA66F-1388-158B-F819-4837A5312755}"/>
              </a:ext>
            </a:extLst>
          </p:cNvPr>
          <p:cNvGrpSpPr/>
          <p:nvPr/>
        </p:nvGrpSpPr>
        <p:grpSpPr>
          <a:xfrm>
            <a:off x="251520" y="4154483"/>
            <a:ext cx="8460000" cy="773956"/>
            <a:chOff x="251520" y="3885719"/>
            <a:chExt cx="8460000" cy="773956"/>
          </a:xfrm>
        </p:grpSpPr>
        <p:sp>
          <p:nvSpPr>
            <p:cNvPr id="14" name="四角形: 角を丸くする 13">
              <a:extLst>
                <a:ext uri="{FF2B5EF4-FFF2-40B4-BE49-F238E27FC236}">
                  <a16:creationId xmlns:a16="http://schemas.microsoft.com/office/drawing/2014/main" id="{CA05623C-C379-FB1F-3A3D-A296D439ADCE}"/>
                </a:ext>
              </a:extLst>
            </p:cNvPr>
            <p:cNvSpPr/>
            <p:nvPr/>
          </p:nvSpPr>
          <p:spPr>
            <a:xfrm>
              <a:off x="431218" y="3885720"/>
              <a:ext cx="468000" cy="440076"/>
            </a:xfrm>
            <a:prstGeom prst="round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wrap="none" lIns="36000" tIns="72000" rIns="36000" bIns="36000" rtlCol="0" anchor="ctr"/>
            <a:lstStyle/>
            <a:p>
              <a:pPr algn="ctr"/>
              <a:r>
                <a:rPr kumimoji="1" lang="en-US" altLang="ja-JP" dirty="0">
                  <a:solidFill>
                    <a:schemeClr val="bg1"/>
                  </a:solidFill>
                </a:rPr>
                <a:t>05</a:t>
              </a:r>
              <a:endParaRPr kumimoji="1" lang="ja-JP" altLang="en-US" dirty="0">
                <a:solidFill>
                  <a:schemeClr val="bg1"/>
                </a:solidFill>
              </a:endParaRPr>
            </a:p>
          </p:txBody>
        </p:sp>
        <p:sp>
          <p:nvSpPr>
            <p:cNvPr id="15" name="四角形: 角を丸くする 14">
              <a:extLst>
                <a:ext uri="{FF2B5EF4-FFF2-40B4-BE49-F238E27FC236}">
                  <a16:creationId xmlns:a16="http://schemas.microsoft.com/office/drawing/2014/main" id="{B66979F8-2C08-8D40-CB1F-DCA3314B3FEB}"/>
                </a:ext>
              </a:extLst>
            </p:cNvPr>
            <p:cNvSpPr/>
            <p:nvPr/>
          </p:nvSpPr>
          <p:spPr>
            <a:xfrm>
              <a:off x="1115976" y="3885719"/>
              <a:ext cx="6516362" cy="440076"/>
            </a:xfrm>
            <a:prstGeom prst="round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wrap="none" lIns="36000" tIns="72000" rIns="36000" bIns="36000" rtlCol="0" anchor="ctr"/>
            <a:lstStyle/>
            <a:p>
              <a:r>
                <a:rPr kumimoji="1" lang="en-US" altLang="ja-JP" b="1" dirty="0">
                  <a:solidFill>
                    <a:schemeClr val="bg1"/>
                  </a:solidFill>
                </a:rPr>
                <a:t>FAQ</a:t>
              </a:r>
              <a:endParaRPr kumimoji="1" lang="ja-JP" altLang="en-US" b="1" dirty="0">
                <a:solidFill>
                  <a:schemeClr val="bg1"/>
                </a:solidFill>
              </a:endParaRPr>
            </a:p>
          </p:txBody>
        </p:sp>
        <p:cxnSp>
          <p:nvCxnSpPr>
            <p:cNvPr id="16" name="直線コネクタ 15">
              <a:extLst>
                <a:ext uri="{FF2B5EF4-FFF2-40B4-BE49-F238E27FC236}">
                  <a16:creationId xmlns:a16="http://schemas.microsoft.com/office/drawing/2014/main" id="{9556EADE-3BC6-CF93-1041-EED77F696E6C}"/>
                </a:ext>
              </a:extLst>
            </p:cNvPr>
            <p:cNvCxnSpPr/>
            <p:nvPr/>
          </p:nvCxnSpPr>
          <p:spPr>
            <a:xfrm>
              <a:off x="251520" y="4325794"/>
              <a:ext cx="84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06C85DA8-584A-0F30-9AD7-B35D9DBD3BBD}"/>
                </a:ext>
              </a:extLst>
            </p:cNvPr>
            <p:cNvCxnSpPr/>
            <p:nvPr/>
          </p:nvCxnSpPr>
          <p:spPr>
            <a:xfrm>
              <a:off x="971600" y="3929895"/>
              <a:ext cx="0" cy="34427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四角形: 角を丸くする 17">
              <a:extLst>
                <a:ext uri="{FF2B5EF4-FFF2-40B4-BE49-F238E27FC236}">
                  <a16:creationId xmlns:a16="http://schemas.microsoft.com/office/drawing/2014/main" id="{BA1CC47D-23C7-13B8-426F-884900B306C8}"/>
                </a:ext>
              </a:extLst>
            </p:cNvPr>
            <p:cNvSpPr/>
            <p:nvPr/>
          </p:nvSpPr>
          <p:spPr>
            <a:xfrm>
              <a:off x="1297164" y="4371675"/>
              <a:ext cx="6516362" cy="288000"/>
            </a:xfrm>
            <a:prstGeom prst="round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wrap="none" lIns="36000" tIns="72000" rIns="36000" bIns="36000" rtlCol="0" anchor="ctr"/>
            <a:lstStyle/>
            <a:p>
              <a:r>
                <a:rPr kumimoji="1" lang="ja-JP" altLang="en-US" sz="1400" dirty="0">
                  <a:solidFill>
                    <a:schemeClr val="bg1"/>
                  </a:solidFill>
                </a:rPr>
                <a:t>商談、導入時の</a:t>
              </a:r>
              <a:r>
                <a:rPr kumimoji="1" lang="en-US" altLang="ja-JP" sz="1400" dirty="0">
                  <a:solidFill>
                    <a:schemeClr val="bg1"/>
                  </a:solidFill>
                </a:rPr>
                <a:t>FAQ</a:t>
              </a:r>
              <a:endParaRPr kumimoji="1" lang="ja-JP" altLang="en-US" sz="1400" dirty="0">
                <a:solidFill>
                  <a:schemeClr val="bg1"/>
                </a:solidFill>
              </a:endParaRPr>
            </a:p>
          </p:txBody>
        </p:sp>
      </p:grpSp>
      <p:sp>
        <p:nvSpPr>
          <p:cNvPr id="20" name="四角形: 角を丸くする 19">
            <a:extLst>
              <a:ext uri="{FF2B5EF4-FFF2-40B4-BE49-F238E27FC236}">
                <a16:creationId xmlns:a16="http://schemas.microsoft.com/office/drawing/2014/main" id="{076C638B-C55A-EC4E-C650-793391AC8F23}"/>
              </a:ext>
            </a:extLst>
          </p:cNvPr>
          <p:cNvSpPr/>
          <p:nvPr/>
        </p:nvSpPr>
        <p:spPr>
          <a:xfrm>
            <a:off x="8315476" y="4303849"/>
            <a:ext cx="396044" cy="288000"/>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36000" tIns="72000" rIns="36000" bIns="36000" rtlCol="0" anchor="ctr"/>
          <a:lstStyle/>
          <a:p>
            <a:pPr algn="r"/>
            <a:r>
              <a:rPr kumimoji="1" lang="en-US" altLang="ja-JP" sz="1400" dirty="0">
                <a:solidFill>
                  <a:schemeClr val="bg1"/>
                </a:solidFill>
              </a:rPr>
              <a:t>P45</a:t>
            </a:r>
            <a:endParaRPr kumimoji="1" lang="ja-JP" altLang="en-US" sz="1400" dirty="0">
              <a:solidFill>
                <a:schemeClr val="bg1"/>
              </a:solidFill>
            </a:endParaRPr>
          </a:p>
        </p:txBody>
      </p:sp>
    </p:spTree>
    <p:extLst>
      <p:ext uri="{BB962C8B-B14F-4D97-AF65-F5344CB8AC3E}">
        <p14:creationId xmlns:p14="http://schemas.microsoft.com/office/powerpoint/2010/main" val="13175885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30</a:t>
            </a:fld>
            <a:endParaRPr kumimoji="1" lang="ja-JP" altLang="en-US" dirty="0"/>
          </a:p>
        </p:txBody>
      </p:sp>
      <p:sp>
        <p:nvSpPr>
          <p:cNvPr id="3" name="タイトル 2"/>
          <p:cNvSpPr>
            <a:spLocks noGrp="1"/>
          </p:cNvSpPr>
          <p:nvPr>
            <p:ph type="title"/>
          </p:nvPr>
        </p:nvSpPr>
        <p:spPr/>
        <p:txBody>
          <a:bodyPr/>
          <a:lstStyle/>
          <a:p>
            <a:r>
              <a:rPr lang="en-US" altLang="ja-JP" dirty="0"/>
              <a:t>AI-OCR(</a:t>
            </a:r>
            <a:r>
              <a:rPr lang="ja-JP" altLang="en-US" dirty="0"/>
              <a:t>請求書・請求書明細</a:t>
            </a:r>
            <a:r>
              <a:rPr lang="en-US" altLang="ja-JP" dirty="0"/>
              <a:t>)</a:t>
            </a:r>
            <a:r>
              <a:rPr lang="ja-JP" altLang="en-US" dirty="0"/>
              <a:t>事前検証の流れ</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5" name="テキスト プレースホルダー 4"/>
          <p:cNvSpPr>
            <a:spLocks noGrp="1"/>
          </p:cNvSpPr>
          <p:nvPr>
            <p:ph type="body" sz="quarter" idx="16"/>
          </p:nvPr>
        </p:nvSpPr>
        <p:spPr/>
        <p:txBody>
          <a:bodyPr/>
          <a:lstStyle/>
          <a:p>
            <a:r>
              <a:rPr lang="ja-JP" altLang="en-US" dirty="0"/>
              <a:t>事前検証フロー</a:t>
            </a:r>
            <a:endParaRPr kumimoji="1"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5" name="Rectangle 8">
            <a:extLst>
              <a:ext uri="{FF2B5EF4-FFF2-40B4-BE49-F238E27FC236}">
                <a16:creationId xmlns:a16="http://schemas.microsoft.com/office/drawing/2014/main" id="{255BEA13-9313-B4EE-93F3-821641460893}"/>
              </a:ext>
            </a:extLst>
          </p:cNvPr>
          <p:cNvSpPr>
            <a:spLocks noChangeArrowheads="1"/>
          </p:cNvSpPr>
          <p:nvPr/>
        </p:nvSpPr>
        <p:spPr bwMode="auto">
          <a:xfrm>
            <a:off x="3533586" y="1313743"/>
            <a:ext cx="2064128" cy="507825"/>
          </a:xfrm>
          <a:prstGeom prst="rect">
            <a:avLst/>
          </a:prstGeom>
          <a:solidFill>
            <a:srgbClr val="EE7B48"/>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rPr>
              <a:t>仕入先マスタ</a:t>
            </a:r>
          </a:p>
        </p:txBody>
      </p:sp>
      <p:sp>
        <p:nvSpPr>
          <p:cNvPr id="17" name="Rectangle 6">
            <a:extLst>
              <a:ext uri="{FF2B5EF4-FFF2-40B4-BE49-F238E27FC236}">
                <a16:creationId xmlns:a16="http://schemas.microsoft.com/office/drawing/2014/main" id="{F39A3855-F8D7-967F-5180-8060B54F9AF7}"/>
              </a:ext>
            </a:extLst>
          </p:cNvPr>
          <p:cNvSpPr>
            <a:spLocks noChangeArrowheads="1"/>
          </p:cNvSpPr>
          <p:nvPr/>
        </p:nvSpPr>
        <p:spPr bwMode="auto">
          <a:xfrm>
            <a:off x="3533586" y="2444918"/>
            <a:ext cx="2064128" cy="507825"/>
          </a:xfrm>
          <a:prstGeom prst="rect">
            <a:avLst/>
          </a:prstGeom>
          <a:solidFill>
            <a:schemeClr val="accent3"/>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a:ln>
                  <a:noFill/>
                </a:ln>
                <a:solidFill>
                  <a:schemeClr val="bg1"/>
                </a:solidFill>
                <a:effectLst/>
                <a:latin typeface="+mn-ea"/>
                <a:cs typeface="Times New Roman" panose="02020603050405020304" pitchFamily="18" charset="0"/>
              </a:rPr>
              <a:t>AI</a:t>
            </a: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経費パターンマスタ登録</a:t>
            </a:r>
            <a:endParaRPr kumimoji="0" lang="en-US" altLang="ja-JP" sz="1400" b="0" i="0" u="none" strike="noStrike" cap="none" normalizeH="0" baseline="0" dirty="0">
              <a:ln>
                <a:noFill/>
              </a:ln>
              <a:solidFill>
                <a:schemeClr val="bg1"/>
              </a:solidFill>
              <a:effectLst/>
              <a:latin typeface="+mn-ea"/>
              <a:cs typeface="Times New Roman" panose="02020603050405020304" pitchFamily="18" charset="0"/>
            </a:endParaRPr>
          </a:p>
        </p:txBody>
      </p:sp>
      <p:sp>
        <p:nvSpPr>
          <p:cNvPr id="6" name="Rectangle 9">
            <a:extLst>
              <a:ext uri="{FF2B5EF4-FFF2-40B4-BE49-F238E27FC236}">
                <a16:creationId xmlns:a16="http://schemas.microsoft.com/office/drawing/2014/main" id="{CDA5B074-349E-7007-F216-E1E7B0FEA388}"/>
              </a:ext>
            </a:extLst>
          </p:cNvPr>
          <p:cNvSpPr>
            <a:spLocks noChangeArrowheads="1"/>
          </p:cNvSpPr>
          <p:nvPr/>
        </p:nvSpPr>
        <p:spPr bwMode="auto">
          <a:xfrm>
            <a:off x="6347762" y="2444918"/>
            <a:ext cx="2064128" cy="507825"/>
          </a:xfrm>
          <a:prstGeom prst="rect">
            <a:avLst/>
          </a:prstGeom>
          <a:solidFill>
            <a:schemeClr val="accent3"/>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a:ln>
                  <a:noFill/>
                </a:ln>
                <a:solidFill>
                  <a:schemeClr val="bg1"/>
                </a:solidFill>
                <a:effectLst/>
                <a:latin typeface="+mn-ea"/>
                <a:cs typeface="Times New Roman" panose="02020603050405020304" pitchFamily="18" charset="0"/>
              </a:rPr>
              <a:t>AI</a:t>
            </a: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支払伝票作成</a:t>
            </a:r>
            <a:endParaRPr kumimoji="0" lang="en-US" altLang="ja-JP" sz="1400" b="0" i="0" u="none" strike="noStrike" cap="none" normalizeH="0" baseline="0" dirty="0">
              <a:ln>
                <a:noFill/>
              </a:ln>
              <a:solidFill>
                <a:schemeClr val="bg1"/>
              </a:solidFill>
              <a:effectLst/>
              <a:latin typeface="+mn-ea"/>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TW" altLang="en-US" sz="1400" b="0" i="0" u="none" strike="noStrike" cap="none" normalizeH="0" baseline="0" dirty="0">
                <a:ln>
                  <a:noFill/>
                </a:ln>
                <a:solidFill>
                  <a:schemeClr val="bg1"/>
                </a:solidFill>
                <a:effectLst/>
                <a:latin typeface="+mn-ea"/>
                <a:cs typeface="Times New Roman" panose="02020603050405020304" pitchFamily="18" charset="0"/>
              </a:rPr>
              <a:t>請求書</a:t>
            </a:r>
            <a:r>
              <a:rPr kumimoji="0" lang="ja-JP" altLang="en-US" sz="1400" dirty="0">
                <a:solidFill>
                  <a:schemeClr val="bg1"/>
                </a:solidFill>
                <a:latin typeface="+mn-ea"/>
                <a:cs typeface="Times New Roman" panose="02020603050405020304" pitchFamily="18" charset="0"/>
              </a:rPr>
              <a:t>／</a:t>
            </a:r>
            <a:r>
              <a:rPr kumimoji="0" lang="zh-TW" altLang="en-US" sz="1400" b="0" i="0" u="none" strike="noStrike" cap="none" normalizeH="0" baseline="0" dirty="0">
                <a:ln>
                  <a:noFill/>
                </a:ln>
                <a:solidFill>
                  <a:schemeClr val="bg1"/>
                </a:solidFill>
                <a:effectLst/>
                <a:latin typeface="+mn-ea"/>
                <a:cs typeface="Times New Roman" panose="02020603050405020304" pitchFamily="18" charset="0"/>
              </a:rPr>
              <a:t>請求書明細</a:t>
            </a:r>
          </a:p>
        </p:txBody>
      </p:sp>
      <p:sp>
        <p:nvSpPr>
          <p:cNvPr id="20" name="Rectangle 6">
            <a:extLst>
              <a:ext uri="{FF2B5EF4-FFF2-40B4-BE49-F238E27FC236}">
                <a16:creationId xmlns:a16="http://schemas.microsoft.com/office/drawing/2014/main" id="{363F1724-AE38-20AE-AC8F-92715DF1EAF9}"/>
              </a:ext>
            </a:extLst>
          </p:cNvPr>
          <p:cNvSpPr>
            <a:spLocks noChangeArrowheads="1"/>
          </p:cNvSpPr>
          <p:nvPr/>
        </p:nvSpPr>
        <p:spPr bwMode="auto">
          <a:xfrm>
            <a:off x="3533586" y="3576093"/>
            <a:ext cx="2064128" cy="507825"/>
          </a:xfrm>
          <a:prstGeom prst="rect">
            <a:avLst/>
          </a:prstGeom>
          <a:solidFill>
            <a:srgbClr val="A6A6A6"/>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明細紐付設定</a:t>
            </a:r>
            <a:endParaRPr kumimoji="0" lang="ja-JP" altLang="en-US" sz="1400" b="0" i="0" u="none" strike="noStrike" cap="none" normalizeH="0" baseline="0" dirty="0">
              <a:ln>
                <a:noFill/>
              </a:ln>
              <a:solidFill>
                <a:schemeClr val="bg1"/>
              </a:solidFill>
              <a:effectLst/>
              <a:latin typeface="+mn-ea"/>
            </a:endParaRPr>
          </a:p>
        </p:txBody>
      </p:sp>
      <p:sp>
        <p:nvSpPr>
          <p:cNvPr id="7" name="Rectangle 9">
            <a:extLst>
              <a:ext uri="{FF2B5EF4-FFF2-40B4-BE49-F238E27FC236}">
                <a16:creationId xmlns:a16="http://schemas.microsoft.com/office/drawing/2014/main" id="{BEA708F1-EC83-744E-E284-5EA7005B9636}"/>
              </a:ext>
            </a:extLst>
          </p:cNvPr>
          <p:cNvSpPr>
            <a:spLocks noChangeArrowheads="1"/>
          </p:cNvSpPr>
          <p:nvPr/>
        </p:nvSpPr>
        <p:spPr bwMode="auto">
          <a:xfrm>
            <a:off x="6347762" y="3576092"/>
            <a:ext cx="2064128" cy="507825"/>
          </a:xfrm>
          <a:prstGeom prst="rect">
            <a:avLst/>
          </a:prstGeom>
          <a:solidFill>
            <a:schemeClr val="accent3"/>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rPr>
              <a:t>伝票登録</a:t>
            </a:r>
          </a:p>
        </p:txBody>
      </p:sp>
      <p:sp>
        <p:nvSpPr>
          <p:cNvPr id="9" name="Rectangle 6">
            <a:extLst>
              <a:ext uri="{FF2B5EF4-FFF2-40B4-BE49-F238E27FC236}">
                <a16:creationId xmlns:a16="http://schemas.microsoft.com/office/drawing/2014/main" id="{D1DDE2A9-366A-48FE-1A6C-33F0E4E592E4}"/>
              </a:ext>
            </a:extLst>
          </p:cNvPr>
          <p:cNvSpPr>
            <a:spLocks noChangeArrowheads="1"/>
          </p:cNvSpPr>
          <p:nvPr/>
        </p:nvSpPr>
        <p:spPr bwMode="auto">
          <a:xfrm>
            <a:off x="719410" y="3574845"/>
            <a:ext cx="2064128" cy="507825"/>
          </a:xfrm>
          <a:prstGeom prst="rect">
            <a:avLst/>
          </a:prstGeom>
          <a:solidFill>
            <a:srgbClr val="A6A6A6"/>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配賦設定</a:t>
            </a:r>
            <a:endParaRPr kumimoji="0" lang="ja-JP" altLang="en-US" sz="1400" b="0" i="0" u="none" strike="noStrike" cap="none" normalizeH="0" baseline="0" dirty="0">
              <a:ln>
                <a:noFill/>
              </a:ln>
              <a:solidFill>
                <a:schemeClr val="bg1"/>
              </a:solidFill>
              <a:effectLst/>
              <a:latin typeface="+mn-ea"/>
            </a:endParaRPr>
          </a:p>
        </p:txBody>
      </p:sp>
      <p:cxnSp>
        <p:nvCxnSpPr>
          <p:cNvPr id="14" name="直線矢印コネクタ 13">
            <a:extLst>
              <a:ext uri="{FF2B5EF4-FFF2-40B4-BE49-F238E27FC236}">
                <a16:creationId xmlns:a16="http://schemas.microsoft.com/office/drawing/2014/main" id="{BF902309-79A8-02A3-A3FA-012B2DDE0EE4}"/>
              </a:ext>
            </a:extLst>
          </p:cNvPr>
          <p:cNvCxnSpPr>
            <a:stCxn id="15" idx="2"/>
            <a:endCxn id="17" idx="0"/>
          </p:cNvCxnSpPr>
          <p:nvPr/>
        </p:nvCxnSpPr>
        <p:spPr>
          <a:xfrm>
            <a:off x="4565650" y="1821568"/>
            <a:ext cx="0" cy="623350"/>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28AA43E5-52AB-D32B-4FFA-31D06B40C4B2}"/>
              </a:ext>
            </a:extLst>
          </p:cNvPr>
          <p:cNvCxnSpPr>
            <a:cxnSpLocks/>
            <a:endCxn id="6" idx="1"/>
          </p:cNvCxnSpPr>
          <p:nvPr/>
        </p:nvCxnSpPr>
        <p:spPr>
          <a:xfrm>
            <a:off x="5597714" y="2698830"/>
            <a:ext cx="750048" cy="1"/>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A52850C7-7465-F1E3-8A2A-6A74E287E94E}"/>
              </a:ext>
            </a:extLst>
          </p:cNvPr>
          <p:cNvCxnSpPr>
            <a:stCxn id="17" idx="2"/>
            <a:endCxn id="20" idx="0"/>
          </p:cNvCxnSpPr>
          <p:nvPr/>
        </p:nvCxnSpPr>
        <p:spPr>
          <a:xfrm>
            <a:off x="4565650" y="2952743"/>
            <a:ext cx="0" cy="62335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コネクタ: カギ線 33">
            <a:extLst>
              <a:ext uri="{FF2B5EF4-FFF2-40B4-BE49-F238E27FC236}">
                <a16:creationId xmlns:a16="http://schemas.microsoft.com/office/drawing/2014/main" id="{F638EEDF-D508-1A3A-48A4-2BEE1F5BF8C2}"/>
              </a:ext>
            </a:extLst>
          </p:cNvPr>
          <p:cNvCxnSpPr>
            <a:stCxn id="17" idx="2"/>
            <a:endCxn id="9" idx="0"/>
          </p:cNvCxnSpPr>
          <p:nvPr/>
        </p:nvCxnSpPr>
        <p:spPr>
          <a:xfrm rot="5400000">
            <a:off x="2847511" y="1856706"/>
            <a:ext cx="622102" cy="2814176"/>
          </a:xfrm>
          <a:prstGeom prst="bentConnector3">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コネクタ: カギ線 15">
            <a:extLst>
              <a:ext uri="{FF2B5EF4-FFF2-40B4-BE49-F238E27FC236}">
                <a16:creationId xmlns:a16="http://schemas.microsoft.com/office/drawing/2014/main" id="{204C3E28-6E21-B417-32F6-6DB9E5481BE2}"/>
              </a:ext>
            </a:extLst>
          </p:cNvPr>
          <p:cNvCxnSpPr>
            <a:cxnSpLocks/>
            <a:stCxn id="6" idx="3"/>
            <a:endCxn id="7" idx="3"/>
          </p:cNvCxnSpPr>
          <p:nvPr/>
        </p:nvCxnSpPr>
        <p:spPr>
          <a:xfrm>
            <a:off x="8411890" y="2698831"/>
            <a:ext cx="12700" cy="1131174"/>
          </a:xfrm>
          <a:prstGeom prst="bentConnector3">
            <a:avLst>
              <a:gd name="adj1" fmla="val 180000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34AC9A14-A118-A8D2-ABF7-E906C7A06BAD}"/>
              </a:ext>
            </a:extLst>
          </p:cNvPr>
          <p:cNvSpPr>
            <a:spLocks noChangeArrowheads="1"/>
          </p:cNvSpPr>
          <p:nvPr/>
        </p:nvSpPr>
        <p:spPr bwMode="auto">
          <a:xfrm>
            <a:off x="719882" y="2444918"/>
            <a:ext cx="2064128" cy="507825"/>
          </a:xfrm>
          <a:prstGeom prst="rect">
            <a:avLst/>
          </a:prstGeom>
          <a:solidFill>
            <a:schemeClr val="accent3"/>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a:ln>
                  <a:noFill/>
                </a:ln>
                <a:solidFill>
                  <a:schemeClr val="bg1"/>
                </a:solidFill>
                <a:effectLst/>
                <a:latin typeface="+mn-ea"/>
                <a:cs typeface="Times New Roman" panose="02020603050405020304" pitchFamily="18" charset="0"/>
              </a:rPr>
              <a:t>AI</a:t>
            </a: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支払伝票作成</a:t>
            </a:r>
            <a:endParaRPr kumimoji="0" lang="en-US" altLang="ja-JP" sz="1400" b="0" i="0" u="none" strike="noStrike" cap="none" normalizeH="0" baseline="0" dirty="0">
              <a:ln>
                <a:noFill/>
              </a:ln>
              <a:solidFill>
                <a:schemeClr val="bg1"/>
              </a:solidFill>
              <a:effectLst/>
              <a:latin typeface="+mn-ea"/>
              <a:cs typeface="Times New Roman" panose="02020603050405020304" pitchFamily="18" charset="0"/>
            </a:endParaRPr>
          </a:p>
        </p:txBody>
      </p:sp>
      <p:cxnSp>
        <p:nvCxnSpPr>
          <p:cNvPr id="18" name="直線矢印コネクタ 17">
            <a:extLst>
              <a:ext uri="{FF2B5EF4-FFF2-40B4-BE49-F238E27FC236}">
                <a16:creationId xmlns:a16="http://schemas.microsoft.com/office/drawing/2014/main" id="{A3523D4A-D9C9-1431-79DD-4880389A1C38}"/>
              </a:ext>
            </a:extLst>
          </p:cNvPr>
          <p:cNvCxnSpPr>
            <a:stCxn id="10" idx="3"/>
            <a:endCxn id="17" idx="1"/>
          </p:cNvCxnSpPr>
          <p:nvPr/>
        </p:nvCxnSpPr>
        <p:spPr>
          <a:xfrm>
            <a:off x="2784010" y="2698831"/>
            <a:ext cx="749576" cy="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Rectangle 8">
            <a:extLst>
              <a:ext uri="{FF2B5EF4-FFF2-40B4-BE49-F238E27FC236}">
                <a16:creationId xmlns:a16="http://schemas.microsoft.com/office/drawing/2014/main" id="{6B88BCE6-A881-77A4-173F-772E6D38D7D3}"/>
              </a:ext>
            </a:extLst>
          </p:cNvPr>
          <p:cNvSpPr>
            <a:spLocks noChangeArrowheads="1"/>
          </p:cNvSpPr>
          <p:nvPr/>
        </p:nvSpPr>
        <p:spPr bwMode="auto">
          <a:xfrm>
            <a:off x="7872384" y="645028"/>
            <a:ext cx="1019616" cy="250850"/>
          </a:xfrm>
          <a:prstGeom prst="rect">
            <a:avLst/>
          </a:prstGeom>
          <a:solidFill>
            <a:schemeClr val="bg1">
              <a:lumMod val="65000"/>
            </a:schemeClr>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bg1"/>
                </a:solidFill>
                <a:effectLst/>
                <a:latin typeface="+mn-ea"/>
              </a:rPr>
              <a:t>任意項目</a:t>
            </a:r>
          </a:p>
        </p:txBody>
      </p:sp>
      <p:sp>
        <p:nvSpPr>
          <p:cNvPr id="12" name="Rectangle 6">
            <a:extLst>
              <a:ext uri="{FF2B5EF4-FFF2-40B4-BE49-F238E27FC236}">
                <a16:creationId xmlns:a16="http://schemas.microsoft.com/office/drawing/2014/main" id="{5ADC45D9-B5E7-1026-D9C9-80900C1C129C}"/>
              </a:ext>
            </a:extLst>
          </p:cNvPr>
          <p:cNvSpPr>
            <a:spLocks noChangeArrowheads="1"/>
          </p:cNvSpPr>
          <p:nvPr/>
        </p:nvSpPr>
        <p:spPr bwMode="auto">
          <a:xfrm>
            <a:off x="6732240" y="645028"/>
            <a:ext cx="1019616" cy="250850"/>
          </a:xfrm>
          <a:prstGeom prst="rect">
            <a:avLst/>
          </a:prstGeom>
          <a:solidFill>
            <a:schemeClr val="accent3"/>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bg1"/>
                </a:solidFill>
                <a:effectLst/>
                <a:latin typeface="+mn-ea"/>
                <a:cs typeface="Times New Roman" panose="02020603050405020304" pitchFamily="18" charset="0"/>
              </a:rPr>
              <a:t>必須項目</a:t>
            </a:r>
            <a:endParaRPr kumimoji="0" lang="en-US" altLang="ja-JP" sz="1050" b="0" i="0" u="none" strike="noStrike" cap="none" normalizeH="0" baseline="0" dirty="0">
              <a:ln>
                <a:noFill/>
              </a:ln>
              <a:solidFill>
                <a:schemeClr val="bg1"/>
              </a:solidFill>
              <a:effectLst/>
              <a:latin typeface="+mn-ea"/>
              <a:cs typeface="Times New Roman" panose="02020603050405020304" pitchFamily="18" charset="0"/>
            </a:endParaRPr>
          </a:p>
        </p:txBody>
      </p:sp>
    </p:spTree>
    <p:extLst>
      <p:ext uri="{BB962C8B-B14F-4D97-AF65-F5344CB8AC3E}">
        <p14:creationId xmlns:p14="http://schemas.microsoft.com/office/powerpoint/2010/main" val="35528422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31</a:t>
            </a:fld>
            <a:endParaRPr kumimoji="1" lang="ja-JP" altLang="en-US" dirty="0"/>
          </a:p>
        </p:txBody>
      </p:sp>
      <p:sp>
        <p:nvSpPr>
          <p:cNvPr id="3" name="タイトル 2"/>
          <p:cNvSpPr>
            <a:spLocks noGrp="1"/>
          </p:cNvSpPr>
          <p:nvPr>
            <p:ph type="title"/>
          </p:nvPr>
        </p:nvSpPr>
        <p:spPr/>
        <p:txBody>
          <a:bodyPr/>
          <a:lstStyle/>
          <a:p>
            <a:r>
              <a:rPr lang="en-US" altLang="ja-JP" dirty="0"/>
              <a:t>AI-OCR(</a:t>
            </a:r>
            <a:r>
              <a:rPr lang="ja-JP" altLang="en-US" dirty="0"/>
              <a:t>請求書・請求書明細</a:t>
            </a:r>
            <a:r>
              <a:rPr lang="en-US" altLang="ja-JP" dirty="0"/>
              <a:t>)</a:t>
            </a:r>
            <a:r>
              <a:rPr lang="ja-JP" altLang="en-US" dirty="0"/>
              <a:t>事前検証の流れ</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5" name="テキスト プレースホルダー 4"/>
          <p:cNvSpPr>
            <a:spLocks noGrp="1"/>
          </p:cNvSpPr>
          <p:nvPr>
            <p:ph type="body" sz="quarter" idx="16"/>
          </p:nvPr>
        </p:nvSpPr>
        <p:spPr/>
        <p:txBody>
          <a:bodyPr/>
          <a:lstStyle/>
          <a:p>
            <a:r>
              <a:rPr lang="ja-JP" altLang="en-US" dirty="0"/>
              <a:t>事前検証結果報告</a:t>
            </a:r>
            <a:endParaRPr kumimoji="1"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pic>
        <p:nvPicPr>
          <p:cNvPr id="12" name="図 11">
            <a:extLst>
              <a:ext uri="{FF2B5EF4-FFF2-40B4-BE49-F238E27FC236}">
                <a16:creationId xmlns:a16="http://schemas.microsoft.com/office/drawing/2014/main" id="{1E7D8B00-45CA-6F5B-1825-EC7EB415B52D}"/>
              </a:ext>
            </a:extLst>
          </p:cNvPr>
          <p:cNvPicPr>
            <a:picLocks noChangeAspect="1"/>
          </p:cNvPicPr>
          <p:nvPr/>
        </p:nvPicPr>
        <p:blipFill>
          <a:blip r:embed="rId3"/>
          <a:stretch>
            <a:fillRect/>
          </a:stretch>
        </p:blipFill>
        <p:spPr>
          <a:xfrm>
            <a:off x="1204261" y="1167594"/>
            <a:ext cx="6735478" cy="3780662"/>
          </a:xfrm>
          <a:prstGeom prst="rect">
            <a:avLst/>
          </a:prstGeom>
        </p:spPr>
      </p:pic>
      <p:sp>
        <p:nvSpPr>
          <p:cNvPr id="19" name="正方形/長方形 18">
            <a:extLst>
              <a:ext uri="{FF2B5EF4-FFF2-40B4-BE49-F238E27FC236}">
                <a16:creationId xmlns:a16="http://schemas.microsoft.com/office/drawing/2014/main" id="{B8E0D6A3-0021-D73C-B9E1-DAF5135E6FEB}"/>
              </a:ext>
            </a:extLst>
          </p:cNvPr>
          <p:cNvSpPr/>
          <p:nvPr/>
        </p:nvSpPr>
        <p:spPr>
          <a:xfrm>
            <a:off x="1332000" y="2340478"/>
            <a:ext cx="4284116" cy="1883513"/>
          </a:xfrm>
          <a:prstGeom prst="rect">
            <a:avLst/>
          </a:prstGeom>
          <a:noFill/>
          <a:ln w="19050">
            <a:solidFill>
              <a:srgbClr val="3B8EB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8BDAF491-C63B-9322-CA2D-9FEAC251499F}"/>
              </a:ext>
            </a:extLst>
          </p:cNvPr>
          <p:cNvSpPr txBox="1"/>
          <p:nvPr/>
        </p:nvSpPr>
        <p:spPr>
          <a:xfrm>
            <a:off x="1996666" y="4278346"/>
            <a:ext cx="2954785" cy="307777"/>
          </a:xfrm>
          <a:prstGeom prst="rect">
            <a:avLst/>
          </a:prstGeom>
          <a:noFill/>
        </p:spPr>
        <p:txBody>
          <a:bodyPr wrap="square" rtlCol="0">
            <a:spAutoFit/>
          </a:bodyPr>
          <a:lstStyle/>
          <a:p>
            <a:pPr algn="ctr"/>
            <a:r>
              <a:rPr lang="ja-JP" altLang="en-US" sz="1400" b="1" dirty="0">
                <a:solidFill>
                  <a:srgbClr val="FF0000"/>
                </a:solidFill>
              </a:rPr>
              <a:t>②解析</a:t>
            </a:r>
            <a:r>
              <a:rPr kumimoji="1" lang="ja-JP" altLang="en-US" sz="1400" b="1" dirty="0">
                <a:solidFill>
                  <a:srgbClr val="FF0000"/>
                </a:solidFill>
              </a:rPr>
              <a:t>内容</a:t>
            </a:r>
          </a:p>
        </p:txBody>
      </p:sp>
      <p:sp>
        <p:nvSpPr>
          <p:cNvPr id="23" name="正方形/長方形 22">
            <a:extLst>
              <a:ext uri="{FF2B5EF4-FFF2-40B4-BE49-F238E27FC236}">
                <a16:creationId xmlns:a16="http://schemas.microsoft.com/office/drawing/2014/main" id="{82ED5308-604C-9B23-4BCB-EEF8B573FF54}"/>
              </a:ext>
            </a:extLst>
          </p:cNvPr>
          <p:cNvSpPr/>
          <p:nvPr/>
        </p:nvSpPr>
        <p:spPr>
          <a:xfrm>
            <a:off x="1332000" y="1589813"/>
            <a:ext cx="4284116" cy="462634"/>
          </a:xfrm>
          <a:prstGeom prst="rect">
            <a:avLst/>
          </a:prstGeom>
          <a:noFill/>
          <a:ln w="19050">
            <a:solidFill>
              <a:srgbClr val="3B8EB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D29E934E-CECD-C3FC-5086-DC2FBF10F4FB}"/>
              </a:ext>
            </a:extLst>
          </p:cNvPr>
          <p:cNvSpPr txBox="1"/>
          <p:nvPr/>
        </p:nvSpPr>
        <p:spPr>
          <a:xfrm>
            <a:off x="5796136" y="1600653"/>
            <a:ext cx="1834689" cy="307777"/>
          </a:xfrm>
          <a:prstGeom prst="rect">
            <a:avLst/>
          </a:prstGeom>
          <a:noFill/>
        </p:spPr>
        <p:txBody>
          <a:bodyPr wrap="square" rtlCol="0">
            <a:spAutoFit/>
          </a:bodyPr>
          <a:lstStyle/>
          <a:p>
            <a:pPr algn="ctr"/>
            <a:r>
              <a:rPr lang="ja-JP" altLang="en-US" sz="1400" b="1" dirty="0">
                <a:solidFill>
                  <a:srgbClr val="FF0000"/>
                </a:solidFill>
              </a:rPr>
              <a:t>③</a:t>
            </a:r>
            <a:r>
              <a:rPr kumimoji="1" lang="ja-JP" altLang="en-US" sz="1400" b="1" dirty="0">
                <a:solidFill>
                  <a:srgbClr val="FF0000"/>
                </a:solidFill>
              </a:rPr>
              <a:t>請求書</a:t>
            </a:r>
          </a:p>
        </p:txBody>
      </p:sp>
      <p:sp>
        <p:nvSpPr>
          <p:cNvPr id="25" name="テキスト ボックス 24">
            <a:extLst>
              <a:ext uri="{FF2B5EF4-FFF2-40B4-BE49-F238E27FC236}">
                <a16:creationId xmlns:a16="http://schemas.microsoft.com/office/drawing/2014/main" id="{AE56E79D-FEBE-7961-41FA-85D177ECD2E3}"/>
              </a:ext>
            </a:extLst>
          </p:cNvPr>
          <p:cNvSpPr txBox="1"/>
          <p:nvPr/>
        </p:nvSpPr>
        <p:spPr>
          <a:xfrm>
            <a:off x="1996666" y="2063171"/>
            <a:ext cx="2954785" cy="307777"/>
          </a:xfrm>
          <a:prstGeom prst="rect">
            <a:avLst/>
          </a:prstGeom>
          <a:noFill/>
        </p:spPr>
        <p:txBody>
          <a:bodyPr wrap="square" rtlCol="0">
            <a:spAutoFit/>
          </a:bodyPr>
          <a:lstStyle/>
          <a:p>
            <a:pPr algn="ctr"/>
            <a:r>
              <a:rPr kumimoji="1" lang="ja-JP" altLang="en-US" sz="1400" b="1" dirty="0">
                <a:solidFill>
                  <a:srgbClr val="FF0000"/>
                </a:solidFill>
              </a:rPr>
              <a:t>①検証結果</a:t>
            </a:r>
          </a:p>
        </p:txBody>
      </p:sp>
      <p:sp>
        <p:nvSpPr>
          <p:cNvPr id="26" name="正方形/長方形 25">
            <a:extLst>
              <a:ext uri="{FF2B5EF4-FFF2-40B4-BE49-F238E27FC236}">
                <a16:creationId xmlns:a16="http://schemas.microsoft.com/office/drawing/2014/main" id="{E03FD84B-6C8E-78C9-DED3-368923E639DB}"/>
              </a:ext>
            </a:extLst>
          </p:cNvPr>
          <p:cNvSpPr/>
          <p:nvPr/>
        </p:nvSpPr>
        <p:spPr>
          <a:xfrm>
            <a:off x="5743855" y="1922407"/>
            <a:ext cx="1996497" cy="2843794"/>
          </a:xfrm>
          <a:prstGeom prst="rect">
            <a:avLst/>
          </a:prstGeom>
          <a:noFill/>
          <a:ln w="19050">
            <a:solidFill>
              <a:srgbClr val="3B8EB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プレースホルダー 5">
            <a:extLst>
              <a:ext uri="{FF2B5EF4-FFF2-40B4-BE49-F238E27FC236}">
                <a16:creationId xmlns:a16="http://schemas.microsoft.com/office/drawing/2014/main" id="{10418558-B094-75C5-C9C8-CBD7F5E8612B}"/>
              </a:ext>
            </a:extLst>
          </p:cNvPr>
          <p:cNvSpPr txBox="1">
            <a:spLocks/>
          </p:cNvSpPr>
          <p:nvPr/>
        </p:nvSpPr>
        <p:spPr>
          <a:xfrm>
            <a:off x="359729" y="879562"/>
            <a:ext cx="8640763" cy="279306"/>
          </a:xfrm>
          <a:prstGeom prst="rect">
            <a:avLst/>
          </a:prstGeom>
        </p:spPr>
        <p:txBody>
          <a:bodyPr/>
          <a:lstStyle>
            <a:lvl1pPr marL="0" indent="0" algn="l" defTabSz="914400" rtl="0" eaLnBrk="1" latinLnBrk="0" hangingPunct="1">
              <a:spcBef>
                <a:spcPct val="20000"/>
              </a:spcBef>
              <a:buFont typeface="Arial" panose="020B0604020202020204" pitchFamily="34" charset="0"/>
              <a:buNone/>
              <a:defRPr kumimoji="1"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ja-JP" altLang="en-US" sz="1400" dirty="0"/>
              <a:t>一社一スライドで、検証対象機能（請求書、請求書明細）の検証結果を記載します。</a:t>
            </a:r>
          </a:p>
        </p:txBody>
      </p:sp>
    </p:spTree>
    <p:extLst>
      <p:ext uri="{BB962C8B-B14F-4D97-AF65-F5344CB8AC3E}">
        <p14:creationId xmlns:p14="http://schemas.microsoft.com/office/powerpoint/2010/main" val="2161658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32</a:t>
            </a:fld>
            <a:endParaRPr kumimoji="1" lang="ja-JP" altLang="en-US" dirty="0"/>
          </a:p>
        </p:txBody>
      </p:sp>
      <p:sp>
        <p:nvSpPr>
          <p:cNvPr id="3" name="タイトル 2"/>
          <p:cNvSpPr>
            <a:spLocks noGrp="1"/>
          </p:cNvSpPr>
          <p:nvPr>
            <p:ph type="title"/>
          </p:nvPr>
        </p:nvSpPr>
        <p:spPr/>
        <p:txBody>
          <a:bodyPr/>
          <a:lstStyle/>
          <a:p>
            <a:r>
              <a:rPr lang="en-US" altLang="ja-JP" dirty="0"/>
              <a:t>AI-OCR(</a:t>
            </a:r>
            <a:r>
              <a:rPr lang="ja-JP" altLang="en-US" dirty="0"/>
              <a:t>請求書・請求書明細</a:t>
            </a:r>
            <a:r>
              <a:rPr lang="en-US" altLang="ja-JP" dirty="0"/>
              <a:t>)</a:t>
            </a:r>
            <a:r>
              <a:rPr lang="ja-JP" altLang="en-US" dirty="0"/>
              <a:t>事前検証の流れ</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5" name="テキスト プレースホルダー 4"/>
          <p:cNvSpPr>
            <a:spLocks noGrp="1"/>
          </p:cNvSpPr>
          <p:nvPr>
            <p:ph type="body" sz="quarter" idx="16"/>
          </p:nvPr>
        </p:nvSpPr>
        <p:spPr/>
        <p:txBody>
          <a:bodyPr/>
          <a:lstStyle/>
          <a:p>
            <a:r>
              <a:rPr lang="ja-JP" altLang="en-US" dirty="0"/>
              <a:t>事前検証結果報告</a:t>
            </a:r>
            <a:endParaRPr kumimoji="1"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pic>
        <p:nvPicPr>
          <p:cNvPr id="7" name="図 6">
            <a:extLst>
              <a:ext uri="{FF2B5EF4-FFF2-40B4-BE49-F238E27FC236}">
                <a16:creationId xmlns:a16="http://schemas.microsoft.com/office/drawing/2014/main" id="{A3204EDF-E58A-B408-3375-8F7F8F650DD9}"/>
              </a:ext>
            </a:extLst>
          </p:cNvPr>
          <p:cNvPicPr>
            <a:picLocks noChangeAspect="1"/>
          </p:cNvPicPr>
          <p:nvPr/>
        </p:nvPicPr>
        <p:blipFill rotWithShape="1">
          <a:blip r:embed="rId3"/>
          <a:srcRect t="3747" b="20380"/>
          <a:stretch/>
        </p:blipFill>
        <p:spPr>
          <a:xfrm>
            <a:off x="792987" y="1247376"/>
            <a:ext cx="7809088" cy="3337247"/>
          </a:xfrm>
          <a:prstGeom prst="rect">
            <a:avLst/>
          </a:prstGeom>
        </p:spPr>
      </p:pic>
      <p:sp>
        <p:nvSpPr>
          <p:cNvPr id="6" name="テキスト プレースホルダー 5">
            <a:extLst>
              <a:ext uri="{FF2B5EF4-FFF2-40B4-BE49-F238E27FC236}">
                <a16:creationId xmlns:a16="http://schemas.microsoft.com/office/drawing/2014/main" id="{9193474E-644B-9216-3A3D-9CAD31365F8A}"/>
              </a:ext>
            </a:extLst>
          </p:cNvPr>
          <p:cNvSpPr txBox="1">
            <a:spLocks/>
          </p:cNvSpPr>
          <p:nvPr/>
        </p:nvSpPr>
        <p:spPr>
          <a:xfrm>
            <a:off x="359729" y="879562"/>
            <a:ext cx="8640763" cy="279306"/>
          </a:xfrm>
          <a:prstGeom prst="rect">
            <a:avLst/>
          </a:prstGeom>
        </p:spPr>
        <p:txBody>
          <a:bodyPr/>
          <a:lstStyle>
            <a:lvl1pPr marL="0" indent="0" algn="l" defTabSz="914400" rtl="0" eaLnBrk="1" latinLnBrk="0" hangingPunct="1">
              <a:spcBef>
                <a:spcPct val="20000"/>
              </a:spcBef>
              <a:buFont typeface="Arial" panose="020B0604020202020204" pitchFamily="34" charset="0"/>
              <a:buNone/>
              <a:defRPr kumimoji="1"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ja-JP" altLang="en-US" sz="1400" dirty="0"/>
              <a:t>検証対象機能（請求書、請求書明細）の検証結果を一覧で記載します。</a:t>
            </a:r>
          </a:p>
        </p:txBody>
      </p:sp>
    </p:spTree>
    <p:extLst>
      <p:ext uri="{BB962C8B-B14F-4D97-AF65-F5344CB8AC3E}">
        <p14:creationId xmlns:p14="http://schemas.microsoft.com/office/powerpoint/2010/main" val="38180000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33</a:t>
            </a:fld>
            <a:endParaRPr kumimoji="1" lang="ja-JP" altLang="en-US" dirty="0"/>
          </a:p>
        </p:txBody>
      </p:sp>
      <p:sp>
        <p:nvSpPr>
          <p:cNvPr id="3" name="タイトル 2"/>
          <p:cNvSpPr>
            <a:spLocks noGrp="1"/>
          </p:cNvSpPr>
          <p:nvPr>
            <p:ph type="title"/>
          </p:nvPr>
        </p:nvSpPr>
        <p:spPr/>
        <p:txBody>
          <a:bodyPr/>
          <a:lstStyle/>
          <a:p>
            <a:r>
              <a:rPr lang="en-US" altLang="ja-JP" dirty="0"/>
              <a:t>AI-OCR(</a:t>
            </a:r>
            <a:r>
              <a:rPr lang="ja-JP" altLang="en-US" dirty="0"/>
              <a:t>請求書・請求書明細</a:t>
            </a:r>
            <a:r>
              <a:rPr lang="en-US" altLang="ja-JP" dirty="0"/>
              <a:t>)</a:t>
            </a:r>
            <a:r>
              <a:rPr lang="ja-JP" altLang="en-US" dirty="0"/>
              <a:t>トライアルの流れ</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5" name="テキスト プレースホルダー 4"/>
          <p:cNvSpPr>
            <a:spLocks noGrp="1"/>
          </p:cNvSpPr>
          <p:nvPr>
            <p:ph type="body" sz="quarter" idx="16"/>
          </p:nvPr>
        </p:nvSpPr>
        <p:spPr/>
        <p:txBody>
          <a:bodyPr/>
          <a:lstStyle/>
          <a:p>
            <a:r>
              <a:rPr lang="ja-JP" altLang="en-US" dirty="0"/>
              <a:t>お客さま検証フロー</a:t>
            </a:r>
            <a:endParaRPr kumimoji="1"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5" name="Rectangle 8">
            <a:extLst>
              <a:ext uri="{FF2B5EF4-FFF2-40B4-BE49-F238E27FC236}">
                <a16:creationId xmlns:a16="http://schemas.microsoft.com/office/drawing/2014/main" id="{255BEA13-9313-B4EE-93F3-821641460893}"/>
              </a:ext>
            </a:extLst>
          </p:cNvPr>
          <p:cNvSpPr>
            <a:spLocks noChangeArrowheads="1"/>
          </p:cNvSpPr>
          <p:nvPr/>
        </p:nvSpPr>
        <p:spPr bwMode="auto">
          <a:xfrm>
            <a:off x="3533586" y="2123984"/>
            <a:ext cx="2064128" cy="507825"/>
          </a:xfrm>
          <a:prstGeom prst="rect">
            <a:avLst/>
          </a:prstGeom>
          <a:solidFill>
            <a:srgbClr val="EE7B48"/>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rPr>
              <a:t>仕入先マスタ</a:t>
            </a:r>
          </a:p>
        </p:txBody>
      </p:sp>
      <p:sp>
        <p:nvSpPr>
          <p:cNvPr id="17" name="Rectangle 6">
            <a:extLst>
              <a:ext uri="{FF2B5EF4-FFF2-40B4-BE49-F238E27FC236}">
                <a16:creationId xmlns:a16="http://schemas.microsoft.com/office/drawing/2014/main" id="{F39A3855-F8D7-967F-5180-8060B54F9AF7}"/>
              </a:ext>
            </a:extLst>
          </p:cNvPr>
          <p:cNvSpPr>
            <a:spLocks noChangeArrowheads="1"/>
          </p:cNvSpPr>
          <p:nvPr/>
        </p:nvSpPr>
        <p:spPr bwMode="auto">
          <a:xfrm>
            <a:off x="3533586" y="3210078"/>
            <a:ext cx="2064128" cy="507825"/>
          </a:xfrm>
          <a:prstGeom prst="rect">
            <a:avLst/>
          </a:prstGeom>
          <a:solidFill>
            <a:schemeClr val="accent3"/>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a:ln>
                  <a:noFill/>
                </a:ln>
                <a:solidFill>
                  <a:schemeClr val="bg1"/>
                </a:solidFill>
                <a:effectLst/>
                <a:latin typeface="+mn-ea"/>
                <a:cs typeface="Times New Roman" panose="02020603050405020304" pitchFamily="18" charset="0"/>
              </a:rPr>
              <a:t>AI</a:t>
            </a: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経費パターンマスタ登録</a:t>
            </a:r>
            <a:endParaRPr kumimoji="0" lang="en-US" altLang="ja-JP" sz="1400" b="0" i="0" u="none" strike="noStrike" cap="none" normalizeH="0" baseline="0" dirty="0">
              <a:ln>
                <a:noFill/>
              </a:ln>
              <a:solidFill>
                <a:schemeClr val="bg1"/>
              </a:solidFill>
              <a:effectLst/>
              <a:latin typeface="+mn-ea"/>
              <a:cs typeface="Times New Roman" panose="02020603050405020304" pitchFamily="18" charset="0"/>
            </a:endParaRPr>
          </a:p>
        </p:txBody>
      </p:sp>
      <p:sp>
        <p:nvSpPr>
          <p:cNvPr id="6" name="Rectangle 9">
            <a:extLst>
              <a:ext uri="{FF2B5EF4-FFF2-40B4-BE49-F238E27FC236}">
                <a16:creationId xmlns:a16="http://schemas.microsoft.com/office/drawing/2014/main" id="{CDA5B074-349E-7007-F216-E1E7B0FEA388}"/>
              </a:ext>
            </a:extLst>
          </p:cNvPr>
          <p:cNvSpPr>
            <a:spLocks noChangeArrowheads="1"/>
          </p:cNvSpPr>
          <p:nvPr/>
        </p:nvSpPr>
        <p:spPr bwMode="auto">
          <a:xfrm>
            <a:off x="6347762" y="3210078"/>
            <a:ext cx="2064128" cy="507825"/>
          </a:xfrm>
          <a:prstGeom prst="rect">
            <a:avLst/>
          </a:prstGeom>
          <a:solidFill>
            <a:schemeClr val="accent3"/>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a:ln>
                  <a:noFill/>
                </a:ln>
                <a:solidFill>
                  <a:schemeClr val="bg1"/>
                </a:solidFill>
                <a:effectLst/>
                <a:latin typeface="+mn-ea"/>
                <a:cs typeface="Times New Roman" panose="02020603050405020304" pitchFamily="18" charset="0"/>
              </a:rPr>
              <a:t>AI</a:t>
            </a: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支払伝票作成</a:t>
            </a:r>
            <a:endParaRPr kumimoji="0" lang="en-US" altLang="ja-JP" sz="1400" b="0" i="0" u="none" strike="noStrike" cap="none" normalizeH="0" baseline="0" dirty="0">
              <a:ln>
                <a:noFill/>
              </a:ln>
              <a:solidFill>
                <a:schemeClr val="bg1"/>
              </a:solidFill>
              <a:effectLst/>
              <a:latin typeface="+mn-ea"/>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TW" altLang="en-US" sz="1400" b="0" i="0" u="none" strike="noStrike" cap="none" normalizeH="0" baseline="0" dirty="0">
                <a:ln>
                  <a:noFill/>
                </a:ln>
                <a:solidFill>
                  <a:schemeClr val="bg1"/>
                </a:solidFill>
                <a:effectLst/>
                <a:latin typeface="+mn-ea"/>
                <a:cs typeface="Times New Roman" panose="02020603050405020304" pitchFamily="18" charset="0"/>
              </a:rPr>
              <a:t>請求書／請求書明細</a:t>
            </a:r>
          </a:p>
        </p:txBody>
      </p:sp>
      <p:sp>
        <p:nvSpPr>
          <p:cNvPr id="20" name="Rectangle 6">
            <a:extLst>
              <a:ext uri="{FF2B5EF4-FFF2-40B4-BE49-F238E27FC236}">
                <a16:creationId xmlns:a16="http://schemas.microsoft.com/office/drawing/2014/main" id="{363F1724-AE38-20AE-AC8F-92715DF1EAF9}"/>
              </a:ext>
            </a:extLst>
          </p:cNvPr>
          <p:cNvSpPr>
            <a:spLocks noChangeArrowheads="1"/>
          </p:cNvSpPr>
          <p:nvPr/>
        </p:nvSpPr>
        <p:spPr bwMode="auto">
          <a:xfrm>
            <a:off x="3533586" y="4296173"/>
            <a:ext cx="2064128" cy="507825"/>
          </a:xfrm>
          <a:prstGeom prst="rect">
            <a:avLst/>
          </a:prstGeom>
          <a:solidFill>
            <a:srgbClr val="A6A6A6"/>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明細紐付設定</a:t>
            </a:r>
            <a:endParaRPr kumimoji="0" lang="ja-JP" altLang="en-US" sz="1400" b="0" i="0" u="none" strike="noStrike" cap="none" normalizeH="0" baseline="0" dirty="0">
              <a:ln>
                <a:noFill/>
              </a:ln>
              <a:solidFill>
                <a:schemeClr val="bg1"/>
              </a:solidFill>
              <a:effectLst/>
              <a:latin typeface="+mn-ea"/>
            </a:endParaRPr>
          </a:p>
        </p:txBody>
      </p:sp>
      <p:sp>
        <p:nvSpPr>
          <p:cNvPr id="7" name="Rectangle 9">
            <a:extLst>
              <a:ext uri="{FF2B5EF4-FFF2-40B4-BE49-F238E27FC236}">
                <a16:creationId xmlns:a16="http://schemas.microsoft.com/office/drawing/2014/main" id="{BEA708F1-EC83-744E-E284-5EA7005B9636}"/>
              </a:ext>
            </a:extLst>
          </p:cNvPr>
          <p:cNvSpPr>
            <a:spLocks noChangeArrowheads="1"/>
          </p:cNvSpPr>
          <p:nvPr/>
        </p:nvSpPr>
        <p:spPr bwMode="auto">
          <a:xfrm>
            <a:off x="6347762" y="4296172"/>
            <a:ext cx="2064128" cy="507825"/>
          </a:xfrm>
          <a:prstGeom prst="rect">
            <a:avLst/>
          </a:prstGeom>
          <a:solidFill>
            <a:schemeClr val="accent3"/>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rPr>
              <a:t>伝票登録</a:t>
            </a:r>
          </a:p>
        </p:txBody>
      </p:sp>
      <p:sp>
        <p:nvSpPr>
          <p:cNvPr id="9" name="Rectangle 6">
            <a:extLst>
              <a:ext uri="{FF2B5EF4-FFF2-40B4-BE49-F238E27FC236}">
                <a16:creationId xmlns:a16="http://schemas.microsoft.com/office/drawing/2014/main" id="{D1DDE2A9-366A-48FE-1A6C-33F0E4E592E4}"/>
              </a:ext>
            </a:extLst>
          </p:cNvPr>
          <p:cNvSpPr>
            <a:spLocks noChangeArrowheads="1"/>
          </p:cNvSpPr>
          <p:nvPr/>
        </p:nvSpPr>
        <p:spPr bwMode="auto">
          <a:xfrm>
            <a:off x="719410" y="4294925"/>
            <a:ext cx="2064128" cy="507825"/>
          </a:xfrm>
          <a:prstGeom prst="rect">
            <a:avLst/>
          </a:prstGeom>
          <a:solidFill>
            <a:srgbClr val="A6A6A6"/>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配賦設定</a:t>
            </a:r>
            <a:endParaRPr kumimoji="0" lang="ja-JP" altLang="en-US" sz="1400" b="0" i="0" u="none" strike="noStrike" cap="none" normalizeH="0" baseline="0" dirty="0">
              <a:ln>
                <a:noFill/>
              </a:ln>
              <a:solidFill>
                <a:schemeClr val="bg1"/>
              </a:solidFill>
              <a:effectLst/>
              <a:latin typeface="+mn-ea"/>
            </a:endParaRPr>
          </a:p>
        </p:txBody>
      </p:sp>
      <p:cxnSp>
        <p:nvCxnSpPr>
          <p:cNvPr id="14" name="直線矢印コネクタ 13">
            <a:extLst>
              <a:ext uri="{FF2B5EF4-FFF2-40B4-BE49-F238E27FC236}">
                <a16:creationId xmlns:a16="http://schemas.microsoft.com/office/drawing/2014/main" id="{BF902309-79A8-02A3-A3FA-012B2DDE0EE4}"/>
              </a:ext>
            </a:extLst>
          </p:cNvPr>
          <p:cNvCxnSpPr>
            <a:stCxn id="15" idx="2"/>
            <a:endCxn id="17" idx="0"/>
          </p:cNvCxnSpPr>
          <p:nvPr/>
        </p:nvCxnSpPr>
        <p:spPr>
          <a:xfrm>
            <a:off x="4565650" y="2631809"/>
            <a:ext cx="0" cy="578269"/>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28AA43E5-52AB-D32B-4FFA-31D06B40C4B2}"/>
              </a:ext>
            </a:extLst>
          </p:cNvPr>
          <p:cNvCxnSpPr>
            <a:cxnSpLocks/>
            <a:stCxn id="17" idx="3"/>
            <a:endCxn id="6" idx="1"/>
          </p:cNvCxnSpPr>
          <p:nvPr/>
        </p:nvCxnSpPr>
        <p:spPr>
          <a:xfrm>
            <a:off x="5597714" y="3463991"/>
            <a:ext cx="750048" cy="0"/>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A52850C7-7465-F1E3-8A2A-6A74E287E94E}"/>
              </a:ext>
            </a:extLst>
          </p:cNvPr>
          <p:cNvCxnSpPr>
            <a:stCxn id="17" idx="2"/>
            <a:endCxn id="20" idx="0"/>
          </p:cNvCxnSpPr>
          <p:nvPr/>
        </p:nvCxnSpPr>
        <p:spPr>
          <a:xfrm>
            <a:off x="4565650" y="3717903"/>
            <a:ext cx="0" cy="57827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コネクタ: カギ線 33">
            <a:extLst>
              <a:ext uri="{FF2B5EF4-FFF2-40B4-BE49-F238E27FC236}">
                <a16:creationId xmlns:a16="http://schemas.microsoft.com/office/drawing/2014/main" id="{F638EEDF-D508-1A3A-48A4-2BEE1F5BF8C2}"/>
              </a:ext>
            </a:extLst>
          </p:cNvPr>
          <p:cNvCxnSpPr>
            <a:stCxn id="17" idx="2"/>
            <a:endCxn id="9" idx="0"/>
          </p:cNvCxnSpPr>
          <p:nvPr/>
        </p:nvCxnSpPr>
        <p:spPr>
          <a:xfrm rot="5400000">
            <a:off x="2870051" y="2599326"/>
            <a:ext cx="577022" cy="2814176"/>
          </a:xfrm>
          <a:prstGeom prst="bentConnector3">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コネクタ: カギ線 15">
            <a:extLst>
              <a:ext uri="{FF2B5EF4-FFF2-40B4-BE49-F238E27FC236}">
                <a16:creationId xmlns:a16="http://schemas.microsoft.com/office/drawing/2014/main" id="{204C3E28-6E21-B417-32F6-6DB9E5481BE2}"/>
              </a:ext>
            </a:extLst>
          </p:cNvPr>
          <p:cNvCxnSpPr>
            <a:cxnSpLocks/>
            <a:stCxn id="6" idx="3"/>
            <a:endCxn id="7" idx="3"/>
          </p:cNvCxnSpPr>
          <p:nvPr/>
        </p:nvCxnSpPr>
        <p:spPr>
          <a:xfrm>
            <a:off x="8411890" y="3463991"/>
            <a:ext cx="12700" cy="1086094"/>
          </a:xfrm>
          <a:prstGeom prst="bentConnector3">
            <a:avLst>
              <a:gd name="adj1" fmla="val 180000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34AC9A14-A118-A8D2-ABF7-E906C7A06BAD}"/>
              </a:ext>
            </a:extLst>
          </p:cNvPr>
          <p:cNvSpPr>
            <a:spLocks noChangeArrowheads="1"/>
          </p:cNvSpPr>
          <p:nvPr/>
        </p:nvSpPr>
        <p:spPr bwMode="auto">
          <a:xfrm>
            <a:off x="719882" y="3210078"/>
            <a:ext cx="2064128" cy="507825"/>
          </a:xfrm>
          <a:prstGeom prst="rect">
            <a:avLst/>
          </a:prstGeom>
          <a:solidFill>
            <a:srgbClr val="A6A6A6"/>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a:ln>
                  <a:noFill/>
                </a:ln>
                <a:solidFill>
                  <a:schemeClr val="bg1"/>
                </a:solidFill>
                <a:effectLst/>
                <a:latin typeface="+mn-ea"/>
                <a:cs typeface="Times New Roman" panose="02020603050405020304" pitchFamily="18" charset="0"/>
              </a:rPr>
              <a:t>AI</a:t>
            </a: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支払伝票作成</a:t>
            </a:r>
            <a:endParaRPr kumimoji="0" lang="en-US" altLang="ja-JP" sz="1400" b="0" i="0" u="none" strike="noStrike" cap="none" normalizeH="0" baseline="0" dirty="0">
              <a:ln>
                <a:noFill/>
              </a:ln>
              <a:solidFill>
                <a:schemeClr val="bg1"/>
              </a:solidFill>
              <a:effectLst/>
              <a:latin typeface="+mn-ea"/>
              <a:cs typeface="Times New Roman" panose="02020603050405020304" pitchFamily="18" charset="0"/>
            </a:endParaRPr>
          </a:p>
        </p:txBody>
      </p:sp>
      <p:cxnSp>
        <p:nvCxnSpPr>
          <p:cNvPr id="18" name="直線矢印コネクタ 17">
            <a:extLst>
              <a:ext uri="{FF2B5EF4-FFF2-40B4-BE49-F238E27FC236}">
                <a16:creationId xmlns:a16="http://schemas.microsoft.com/office/drawing/2014/main" id="{A3523D4A-D9C9-1431-79DD-4880389A1C38}"/>
              </a:ext>
            </a:extLst>
          </p:cNvPr>
          <p:cNvCxnSpPr>
            <a:stCxn id="10" idx="3"/>
            <a:endCxn id="17" idx="1"/>
          </p:cNvCxnSpPr>
          <p:nvPr/>
        </p:nvCxnSpPr>
        <p:spPr>
          <a:xfrm>
            <a:off x="2784010" y="3463991"/>
            <a:ext cx="749576" cy="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Rectangle 8">
            <a:extLst>
              <a:ext uri="{FF2B5EF4-FFF2-40B4-BE49-F238E27FC236}">
                <a16:creationId xmlns:a16="http://schemas.microsoft.com/office/drawing/2014/main" id="{30FE1E5F-9A1A-1938-1557-62C1CFF732B7}"/>
              </a:ext>
            </a:extLst>
          </p:cNvPr>
          <p:cNvSpPr>
            <a:spLocks noChangeArrowheads="1"/>
          </p:cNvSpPr>
          <p:nvPr/>
        </p:nvSpPr>
        <p:spPr bwMode="auto">
          <a:xfrm>
            <a:off x="719882" y="1050851"/>
            <a:ext cx="2064128" cy="507825"/>
          </a:xfrm>
          <a:prstGeom prst="rect">
            <a:avLst/>
          </a:prstGeom>
          <a:solidFill>
            <a:schemeClr val="bg1">
              <a:lumMod val="65000"/>
            </a:schemeClr>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rPr>
              <a:t>テスト会社作成</a:t>
            </a:r>
            <a:endParaRPr kumimoji="0" lang="en-US" altLang="ja-JP" sz="1400" b="0" i="0" u="none" strike="noStrike" cap="none" normalizeH="0" baseline="0" dirty="0">
              <a:ln>
                <a:noFill/>
              </a:ln>
              <a:solidFill>
                <a:schemeClr val="bg1"/>
              </a:solidFill>
              <a:effectLst/>
              <a:latin typeface="+mn-ea"/>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dirty="0">
                <a:solidFill>
                  <a:schemeClr val="bg1"/>
                </a:solidFill>
                <a:latin typeface="+mn-ea"/>
              </a:rPr>
              <a:t>（</a:t>
            </a:r>
            <a:r>
              <a:rPr kumimoji="0" lang="ja-JP" altLang="en-US" sz="1400" b="0" i="0" u="none" strike="noStrike" cap="none" normalizeH="0" baseline="0" dirty="0">
                <a:ln>
                  <a:noFill/>
                </a:ln>
                <a:solidFill>
                  <a:schemeClr val="bg1"/>
                </a:solidFill>
                <a:effectLst/>
                <a:latin typeface="+mn-ea"/>
              </a:rPr>
              <a:t>会社複写）</a:t>
            </a:r>
          </a:p>
        </p:txBody>
      </p:sp>
      <p:sp>
        <p:nvSpPr>
          <p:cNvPr id="12" name="Rectangle 8">
            <a:extLst>
              <a:ext uri="{FF2B5EF4-FFF2-40B4-BE49-F238E27FC236}">
                <a16:creationId xmlns:a16="http://schemas.microsoft.com/office/drawing/2014/main" id="{B8767F0F-9C9A-A8E8-DFAB-8AA68ACF40FD}"/>
              </a:ext>
            </a:extLst>
          </p:cNvPr>
          <p:cNvSpPr>
            <a:spLocks noChangeArrowheads="1"/>
          </p:cNvSpPr>
          <p:nvPr/>
        </p:nvSpPr>
        <p:spPr bwMode="auto">
          <a:xfrm>
            <a:off x="3533586" y="1037890"/>
            <a:ext cx="2064128" cy="507825"/>
          </a:xfrm>
          <a:prstGeom prst="rect">
            <a:avLst/>
          </a:prstGeom>
          <a:solidFill>
            <a:srgbClr val="EE7B48"/>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rPr>
              <a:t>ライセンス適用</a:t>
            </a:r>
          </a:p>
        </p:txBody>
      </p:sp>
      <p:sp>
        <p:nvSpPr>
          <p:cNvPr id="13" name="Rectangle 8">
            <a:extLst>
              <a:ext uri="{FF2B5EF4-FFF2-40B4-BE49-F238E27FC236}">
                <a16:creationId xmlns:a16="http://schemas.microsoft.com/office/drawing/2014/main" id="{9A618DC2-7609-CF99-C35D-6CCCBE2E3DD2}"/>
              </a:ext>
            </a:extLst>
          </p:cNvPr>
          <p:cNvSpPr>
            <a:spLocks noChangeArrowheads="1"/>
          </p:cNvSpPr>
          <p:nvPr/>
        </p:nvSpPr>
        <p:spPr bwMode="auto">
          <a:xfrm>
            <a:off x="6347762" y="1037890"/>
            <a:ext cx="2064128" cy="507825"/>
          </a:xfrm>
          <a:prstGeom prst="rect">
            <a:avLst/>
          </a:prstGeom>
          <a:solidFill>
            <a:srgbClr val="EE7B48"/>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rPr>
              <a:t>メニューロールマスタ</a:t>
            </a:r>
          </a:p>
        </p:txBody>
      </p:sp>
      <p:sp>
        <p:nvSpPr>
          <p:cNvPr id="19" name="Rectangle 8">
            <a:extLst>
              <a:ext uri="{FF2B5EF4-FFF2-40B4-BE49-F238E27FC236}">
                <a16:creationId xmlns:a16="http://schemas.microsoft.com/office/drawing/2014/main" id="{F696A03B-770A-0C79-B918-1C14F7F2F881}"/>
              </a:ext>
            </a:extLst>
          </p:cNvPr>
          <p:cNvSpPr>
            <a:spLocks noChangeArrowheads="1"/>
          </p:cNvSpPr>
          <p:nvPr/>
        </p:nvSpPr>
        <p:spPr bwMode="auto">
          <a:xfrm>
            <a:off x="6347762" y="2123984"/>
            <a:ext cx="2064128" cy="507825"/>
          </a:xfrm>
          <a:prstGeom prst="rect">
            <a:avLst/>
          </a:prstGeom>
          <a:solidFill>
            <a:srgbClr val="EE7B48"/>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rPr>
              <a:t>会計業務権限マスタ</a:t>
            </a:r>
          </a:p>
        </p:txBody>
      </p:sp>
      <p:cxnSp>
        <p:nvCxnSpPr>
          <p:cNvPr id="21" name="直線矢印コネクタ 20">
            <a:extLst>
              <a:ext uri="{FF2B5EF4-FFF2-40B4-BE49-F238E27FC236}">
                <a16:creationId xmlns:a16="http://schemas.microsoft.com/office/drawing/2014/main" id="{A67985ED-69A4-9903-A50E-9F6D1A30188B}"/>
              </a:ext>
            </a:extLst>
          </p:cNvPr>
          <p:cNvCxnSpPr>
            <a:cxnSpLocks/>
          </p:cNvCxnSpPr>
          <p:nvPr/>
        </p:nvCxnSpPr>
        <p:spPr>
          <a:xfrm>
            <a:off x="2783538" y="1291802"/>
            <a:ext cx="750048" cy="1"/>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50815610-32A1-8590-383D-53C437F45EE4}"/>
              </a:ext>
            </a:extLst>
          </p:cNvPr>
          <p:cNvCxnSpPr>
            <a:cxnSpLocks/>
          </p:cNvCxnSpPr>
          <p:nvPr/>
        </p:nvCxnSpPr>
        <p:spPr>
          <a:xfrm>
            <a:off x="5597242" y="1300589"/>
            <a:ext cx="750048" cy="1"/>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71A84AD6-CE15-2A23-F5F1-337E079C6AF7}"/>
              </a:ext>
            </a:extLst>
          </p:cNvPr>
          <p:cNvCxnSpPr>
            <a:cxnSpLocks/>
            <a:endCxn id="19" idx="0"/>
          </p:cNvCxnSpPr>
          <p:nvPr/>
        </p:nvCxnSpPr>
        <p:spPr>
          <a:xfrm>
            <a:off x="7379826" y="1545715"/>
            <a:ext cx="0" cy="578269"/>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2AB84BDE-0CB0-BF12-81D2-37D9676B367D}"/>
              </a:ext>
            </a:extLst>
          </p:cNvPr>
          <p:cNvCxnSpPr>
            <a:cxnSpLocks/>
          </p:cNvCxnSpPr>
          <p:nvPr/>
        </p:nvCxnSpPr>
        <p:spPr>
          <a:xfrm>
            <a:off x="5597242" y="2377896"/>
            <a:ext cx="750048" cy="0"/>
          </a:xfrm>
          <a:prstGeom prst="straightConnector1">
            <a:avLst/>
          </a:prstGeom>
          <a:ln w="19050">
            <a:solidFill>
              <a:schemeClr val="tx1"/>
            </a:solidFill>
            <a:prstDash val="solid"/>
            <a:headEnd type="triangle"/>
            <a:tailEnd type="none"/>
          </a:ln>
        </p:spPr>
        <p:style>
          <a:lnRef idx="1">
            <a:schemeClr val="accent1"/>
          </a:lnRef>
          <a:fillRef idx="0">
            <a:schemeClr val="accent1"/>
          </a:fillRef>
          <a:effectRef idx="0">
            <a:schemeClr val="accent1"/>
          </a:effectRef>
          <a:fontRef idx="minor">
            <a:schemeClr val="tx1"/>
          </a:fontRef>
        </p:style>
      </p:cxnSp>
      <p:sp>
        <p:nvSpPr>
          <p:cNvPr id="25" name="Rectangle 8">
            <a:extLst>
              <a:ext uri="{FF2B5EF4-FFF2-40B4-BE49-F238E27FC236}">
                <a16:creationId xmlns:a16="http://schemas.microsoft.com/office/drawing/2014/main" id="{9A86B68A-7093-42F3-786A-7EA8CDDBCF17}"/>
              </a:ext>
            </a:extLst>
          </p:cNvPr>
          <p:cNvSpPr>
            <a:spLocks noChangeArrowheads="1"/>
          </p:cNvSpPr>
          <p:nvPr/>
        </p:nvSpPr>
        <p:spPr bwMode="auto">
          <a:xfrm>
            <a:off x="7872384" y="645028"/>
            <a:ext cx="1019616" cy="250850"/>
          </a:xfrm>
          <a:prstGeom prst="rect">
            <a:avLst/>
          </a:prstGeom>
          <a:solidFill>
            <a:schemeClr val="bg1">
              <a:lumMod val="65000"/>
            </a:schemeClr>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bg1"/>
                </a:solidFill>
                <a:effectLst/>
                <a:latin typeface="+mn-ea"/>
              </a:rPr>
              <a:t>任意項目</a:t>
            </a:r>
          </a:p>
        </p:txBody>
      </p:sp>
      <p:sp>
        <p:nvSpPr>
          <p:cNvPr id="26" name="Rectangle 6">
            <a:extLst>
              <a:ext uri="{FF2B5EF4-FFF2-40B4-BE49-F238E27FC236}">
                <a16:creationId xmlns:a16="http://schemas.microsoft.com/office/drawing/2014/main" id="{BC1500E8-8CF3-0774-D1DE-10E6AA1DB346}"/>
              </a:ext>
            </a:extLst>
          </p:cNvPr>
          <p:cNvSpPr>
            <a:spLocks noChangeArrowheads="1"/>
          </p:cNvSpPr>
          <p:nvPr/>
        </p:nvSpPr>
        <p:spPr bwMode="auto">
          <a:xfrm>
            <a:off x="6732240" y="645028"/>
            <a:ext cx="1019616" cy="250850"/>
          </a:xfrm>
          <a:prstGeom prst="rect">
            <a:avLst/>
          </a:prstGeom>
          <a:solidFill>
            <a:schemeClr val="accent3"/>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bg1"/>
                </a:solidFill>
                <a:effectLst/>
                <a:latin typeface="+mn-ea"/>
                <a:cs typeface="Times New Roman" panose="02020603050405020304" pitchFamily="18" charset="0"/>
              </a:rPr>
              <a:t>必須項目</a:t>
            </a:r>
            <a:endParaRPr kumimoji="0" lang="en-US" altLang="ja-JP" sz="1050" b="0" i="0" u="none" strike="noStrike" cap="none" normalizeH="0" baseline="0" dirty="0">
              <a:ln>
                <a:noFill/>
              </a:ln>
              <a:solidFill>
                <a:schemeClr val="bg1"/>
              </a:solidFill>
              <a:effectLst/>
              <a:latin typeface="+mn-ea"/>
              <a:cs typeface="Times New Roman" panose="02020603050405020304" pitchFamily="18" charset="0"/>
            </a:endParaRPr>
          </a:p>
        </p:txBody>
      </p:sp>
    </p:spTree>
    <p:extLst>
      <p:ext uri="{BB962C8B-B14F-4D97-AF65-F5344CB8AC3E}">
        <p14:creationId xmlns:p14="http://schemas.microsoft.com/office/powerpoint/2010/main" val="29733718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34</a:t>
            </a:fld>
            <a:endParaRPr kumimoji="1" lang="ja-JP" altLang="en-US" dirty="0"/>
          </a:p>
        </p:txBody>
      </p:sp>
      <p:sp>
        <p:nvSpPr>
          <p:cNvPr id="3" name="タイトル 2"/>
          <p:cNvSpPr>
            <a:spLocks noGrp="1"/>
          </p:cNvSpPr>
          <p:nvPr>
            <p:ph type="title"/>
          </p:nvPr>
        </p:nvSpPr>
        <p:spPr>
          <a:xfrm>
            <a:off x="288000" y="346628"/>
            <a:ext cx="7200000" cy="360000"/>
          </a:xfrm>
        </p:spPr>
        <p:txBody>
          <a:bodyPr/>
          <a:lstStyle/>
          <a:p>
            <a:r>
              <a:rPr lang="en-US" altLang="ja-JP" dirty="0"/>
              <a:t>AI-OCR(</a:t>
            </a:r>
            <a:r>
              <a:rPr lang="ja-JP" altLang="en-US" dirty="0"/>
              <a:t>請求書・請求書明細</a:t>
            </a:r>
            <a:r>
              <a:rPr lang="en-US" altLang="ja-JP" dirty="0"/>
              <a:t>)</a:t>
            </a:r>
            <a:r>
              <a:rPr lang="ja-JP" altLang="en-US" dirty="0"/>
              <a:t>導入時の注意点</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8" name="テキスト プレースホルダー 4">
            <a:extLst>
              <a:ext uri="{FF2B5EF4-FFF2-40B4-BE49-F238E27FC236}">
                <a16:creationId xmlns:a16="http://schemas.microsoft.com/office/drawing/2014/main" id="{FD09C57E-F853-0F88-A8A8-F50DE7D0EEB7}"/>
              </a:ext>
            </a:extLst>
          </p:cNvPr>
          <p:cNvSpPr txBox="1">
            <a:spLocks/>
          </p:cNvSpPr>
          <p:nvPr/>
        </p:nvSpPr>
        <p:spPr>
          <a:xfrm>
            <a:off x="143508" y="953450"/>
            <a:ext cx="6383314" cy="315310"/>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kumimoji="1" sz="1800" b="1" kern="1200">
                <a:solidFill>
                  <a:schemeClr val="tx2"/>
                </a:solidFill>
                <a:latin typeface="+mj-ea"/>
                <a:ea typeface="+mj-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1371600" indent="-1371600" algn="just">
              <a:spcBef>
                <a:spcPts val="600"/>
              </a:spcBef>
              <a:spcAft>
                <a:spcPts val="600"/>
              </a:spcAft>
            </a:pPr>
            <a:r>
              <a:rPr lang="en-US" altLang="ja-JP" kern="100" dirty="0">
                <a:solidFill>
                  <a:schemeClr val="tx2"/>
                </a:solidFill>
                <a:latin typeface="+mn-ea"/>
                <a:cs typeface="ＭＳ Ｐゴシック" panose="020B0600070205080204" pitchFamily="50" charset="-128"/>
              </a:rPr>
              <a:t>AI-OCR</a:t>
            </a:r>
            <a:r>
              <a:rPr lang="ja-JP" altLang="en-US" kern="100" dirty="0">
                <a:solidFill>
                  <a:schemeClr val="tx2"/>
                </a:solidFill>
                <a:latin typeface="+mn-ea"/>
                <a:cs typeface="ＭＳ Ｐゴシック" panose="020B0600070205080204" pitchFamily="50" charset="-128"/>
              </a:rPr>
              <a:t>のシステム要件は以下の通りです。</a:t>
            </a:r>
            <a:endParaRPr lang="en-US" altLang="ja-JP" kern="100" dirty="0">
              <a:solidFill>
                <a:schemeClr val="tx2"/>
              </a:solidFill>
              <a:latin typeface="+mn-ea"/>
              <a:cs typeface="ＭＳ Ｐゴシック" panose="020B0600070205080204" pitchFamily="50" charset="-128"/>
            </a:endParaRPr>
          </a:p>
        </p:txBody>
      </p:sp>
      <p:sp>
        <p:nvSpPr>
          <p:cNvPr id="5" name="テキスト プレースホルダー 5">
            <a:extLst>
              <a:ext uri="{FF2B5EF4-FFF2-40B4-BE49-F238E27FC236}">
                <a16:creationId xmlns:a16="http://schemas.microsoft.com/office/drawing/2014/main" id="{04B7DB5C-FB70-B126-F31A-BB6C4DC0DED3}"/>
              </a:ext>
            </a:extLst>
          </p:cNvPr>
          <p:cNvSpPr txBox="1">
            <a:spLocks/>
          </p:cNvSpPr>
          <p:nvPr/>
        </p:nvSpPr>
        <p:spPr>
          <a:xfrm>
            <a:off x="359729" y="1268761"/>
            <a:ext cx="8640763" cy="279306"/>
          </a:xfrm>
          <a:prstGeom prst="rect">
            <a:avLst/>
          </a:prstGeom>
        </p:spPr>
        <p:txBody>
          <a:bodyPr/>
          <a:lstStyle>
            <a:lvl1pPr marL="0" indent="0" algn="l" defTabSz="914400" rtl="0" eaLnBrk="1" latinLnBrk="0" hangingPunct="1">
              <a:spcBef>
                <a:spcPct val="20000"/>
              </a:spcBef>
              <a:buFont typeface="Arial" panose="020B0604020202020204" pitchFamily="34" charset="0"/>
              <a:buNone/>
              <a:defRPr kumimoji="1"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en-US" altLang="ja-JP" sz="1400" dirty="0"/>
              <a:t>NX</a:t>
            </a:r>
            <a:r>
              <a:rPr lang="ja-JP" altLang="en-US" sz="1400" dirty="0"/>
              <a:t>のクライアント端末と</a:t>
            </a:r>
            <a:r>
              <a:rPr lang="en-US" altLang="ja-JP" sz="1400" dirty="0"/>
              <a:t>AI-OCR</a:t>
            </a:r>
            <a:r>
              <a:rPr lang="ja-JP" altLang="en-US" sz="1400" dirty="0"/>
              <a:t>連携バッチツールを実行する端末から、以下</a:t>
            </a:r>
            <a:r>
              <a:rPr lang="en-US" altLang="ja-JP" sz="1400" dirty="0"/>
              <a:t>URL</a:t>
            </a:r>
            <a:r>
              <a:rPr lang="ja-JP" altLang="en-US" sz="1400" dirty="0"/>
              <a:t>に接続できるようにしておく必要があります。</a:t>
            </a:r>
            <a:endParaRPr lang="en-US" altLang="ja-JP" sz="1400" dirty="0"/>
          </a:p>
          <a:p>
            <a:r>
              <a:rPr lang="ja-JP" altLang="en-US" sz="1400" dirty="0"/>
              <a:t>・</a:t>
            </a:r>
            <a:r>
              <a:rPr lang="en-US" altLang="ja-JP" sz="1400" dirty="0">
                <a:hlinkClick r:id="rId3"/>
              </a:rPr>
              <a:t>https://ss-optional-api.canon-its.co.jp/</a:t>
            </a:r>
            <a:endParaRPr lang="ja-JP" altLang="en-US" sz="1400" dirty="0"/>
          </a:p>
        </p:txBody>
      </p:sp>
      <p:pic>
        <p:nvPicPr>
          <p:cNvPr id="7" name="図 6">
            <a:extLst>
              <a:ext uri="{FF2B5EF4-FFF2-40B4-BE49-F238E27FC236}">
                <a16:creationId xmlns:a16="http://schemas.microsoft.com/office/drawing/2014/main" id="{3C704D51-F697-D8C4-3A5B-FE364573F357}"/>
              </a:ext>
            </a:extLst>
          </p:cNvPr>
          <p:cNvPicPr>
            <a:picLocks noChangeAspect="1"/>
          </p:cNvPicPr>
          <p:nvPr/>
        </p:nvPicPr>
        <p:blipFill>
          <a:blip r:embed="rId4"/>
          <a:stretch>
            <a:fillRect/>
          </a:stretch>
        </p:blipFill>
        <p:spPr>
          <a:xfrm>
            <a:off x="1961964" y="2110200"/>
            <a:ext cx="5220072" cy="2805789"/>
          </a:xfrm>
          <a:prstGeom prst="rect">
            <a:avLst/>
          </a:prstGeom>
          <a:ln>
            <a:solidFill>
              <a:schemeClr val="bg1">
                <a:lumMod val="95000"/>
              </a:schemeClr>
            </a:solidFill>
          </a:ln>
        </p:spPr>
      </p:pic>
    </p:spTree>
    <p:extLst>
      <p:ext uri="{BB962C8B-B14F-4D97-AF65-F5344CB8AC3E}">
        <p14:creationId xmlns:p14="http://schemas.microsoft.com/office/powerpoint/2010/main" val="41631319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fld id="{78AE49ED-73EF-499C-8307-28EB0E7CF529}" type="slidenum">
              <a:rPr lang="ja-JP" altLang="en-US" smtClean="0"/>
              <a:pPr/>
              <a:t>35</a:t>
            </a:fld>
            <a:endParaRPr lang="ja-JP" altLang="en-US" dirty="0"/>
          </a:p>
        </p:txBody>
      </p:sp>
      <p:sp>
        <p:nvSpPr>
          <p:cNvPr id="5" name="タイトル 4"/>
          <p:cNvSpPr>
            <a:spLocks noGrp="1"/>
          </p:cNvSpPr>
          <p:nvPr>
            <p:ph type="title"/>
          </p:nvPr>
        </p:nvSpPr>
        <p:spPr/>
        <p:txBody>
          <a:bodyPr/>
          <a:lstStyle/>
          <a:p>
            <a:r>
              <a:rPr kumimoji="1" lang="en-US" altLang="ja-JP" sz="3200" b="0" dirty="0">
                <a:solidFill>
                  <a:schemeClr val="tx1"/>
                </a:solidFill>
              </a:rPr>
              <a:t>04</a:t>
            </a:r>
            <a:r>
              <a:rPr kumimoji="1" lang="ja-JP" altLang="en-US" sz="3200" b="0" dirty="0">
                <a:solidFill>
                  <a:schemeClr val="accent1"/>
                </a:solidFill>
              </a:rPr>
              <a:t> </a:t>
            </a:r>
            <a:r>
              <a:rPr lang="en-US" altLang="ja-JP" sz="3200" dirty="0"/>
              <a:t>FAQ</a:t>
            </a:r>
            <a:endParaRPr kumimoji="1" lang="ja-JP" altLang="en-US" dirty="0"/>
          </a:p>
        </p:txBody>
      </p:sp>
      <p:sp>
        <p:nvSpPr>
          <p:cNvPr id="2" name="フッター プレースホルダー 1"/>
          <p:cNvSpPr>
            <a:spLocks noGrp="1"/>
          </p:cNvSpPr>
          <p:nvPr>
            <p:ph type="ftr" sz="quarter" idx="3"/>
          </p:nvPr>
        </p:nvSpPr>
        <p:spPr/>
        <p:txBody>
          <a:bodyPr/>
          <a:lstStyle/>
          <a:p>
            <a:r>
              <a:rPr lang="en-US" altLang="ja-JP" dirty="0"/>
              <a:t>©Canon IT Solutions Inc.  All rights reserved.</a:t>
            </a:r>
            <a:endParaRPr lang="ja-JP" altLang="en-US" dirty="0"/>
          </a:p>
        </p:txBody>
      </p:sp>
    </p:spTree>
    <p:extLst>
      <p:ext uri="{BB962C8B-B14F-4D97-AF65-F5344CB8AC3E}">
        <p14:creationId xmlns:p14="http://schemas.microsoft.com/office/powerpoint/2010/main" val="268462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36</a:t>
            </a:fld>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 name="四角形: 角を丸くする 5">
            <a:extLst>
              <a:ext uri="{FF2B5EF4-FFF2-40B4-BE49-F238E27FC236}">
                <a16:creationId xmlns:a16="http://schemas.microsoft.com/office/drawing/2014/main" id="{AD810C57-07C9-E699-0F0B-40A004967E25}"/>
              </a:ext>
            </a:extLst>
          </p:cNvPr>
          <p:cNvSpPr/>
          <p:nvPr/>
        </p:nvSpPr>
        <p:spPr>
          <a:xfrm>
            <a:off x="342000" y="1131598"/>
            <a:ext cx="8460000" cy="576056"/>
          </a:xfrm>
          <a:prstGeom prst="roundRect">
            <a:avLst>
              <a:gd name="adj" fmla="val 50000"/>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a:r>
              <a:rPr kumimoji="1" lang="en-US" altLang="ja-JP" sz="1400" dirty="0">
                <a:solidFill>
                  <a:schemeClr val="bg1"/>
                </a:solidFill>
              </a:rPr>
              <a:t>AI-OCR</a:t>
            </a:r>
            <a:r>
              <a:rPr kumimoji="1" lang="ja-JP" altLang="en-US" sz="1400" dirty="0">
                <a:solidFill>
                  <a:schemeClr val="bg1"/>
                </a:solidFill>
              </a:rPr>
              <a:t>を導入するときの目安期間や導入作業について</a:t>
            </a:r>
          </a:p>
        </p:txBody>
      </p:sp>
      <p:sp>
        <p:nvSpPr>
          <p:cNvPr id="8" name="四角形: 角を丸くする 7">
            <a:extLst>
              <a:ext uri="{FF2B5EF4-FFF2-40B4-BE49-F238E27FC236}">
                <a16:creationId xmlns:a16="http://schemas.microsoft.com/office/drawing/2014/main" id="{13D9965C-20A1-DE0D-F1EB-909E023D41E3}"/>
              </a:ext>
            </a:extLst>
          </p:cNvPr>
          <p:cNvSpPr/>
          <p:nvPr/>
        </p:nvSpPr>
        <p:spPr>
          <a:xfrm>
            <a:off x="342000" y="2010097"/>
            <a:ext cx="8460000" cy="2696944"/>
          </a:xfrm>
          <a:prstGeom prst="roundRect">
            <a:avLst>
              <a:gd name="adj" fmla="val 3224"/>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r>
              <a:rPr kumimoji="1" lang="ja-JP" altLang="en-US" sz="1400" dirty="0">
                <a:solidFill>
                  <a:schemeClr val="tx1">
                    <a:lumMod val="75000"/>
                    <a:lumOff val="25000"/>
                  </a:schemeClr>
                </a:solidFill>
              </a:rPr>
              <a:t>　　　　　　　　　　</a:t>
            </a:r>
            <a:r>
              <a:rPr kumimoji="1" lang="en-US" altLang="ja-JP" sz="1400" dirty="0">
                <a:solidFill>
                  <a:schemeClr val="tx1">
                    <a:lumMod val="75000"/>
                    <a:lumOff val="25000"/>
                  </a:schemeClr>
                </a:solidFill>
              </a:rPr>
              <a:t>【</a:t>
            </a:r>
            <a:r>
              <a:rPr kumimoji="1" lang="ja-JP" altLang="en-US" sz="1400" dirty="0">
                <a:solidFill>
                  <a:schemeClr val="tx1">
                    <a:lumMod val="75000"/>
                    <a:lumOff val="25000"/>
                  </a:schemeClr>
                </a:solidFill>
              </a:rPr>
              <a:t>導入期間</a:t>
            </a:r>
            <a:r>
              <a:rPr kumimoji="1" lang="en-US" altLang="ja-JP" sz="1400" dirty="0">
                <a:solidFill>
                  <a:schemeClr val="tx1">
                    <a:lumMod val="75000"/>
                    <a:lumOff val="25000"/>
                  </a:schemeClr>
                </a:solidFill>
              </a:rPr>
              <a:t>】</a:t>
            </a:r>
          </a:p>
          <a:p>
            <a:r>
              <a:rPr kumimoji="1" lang="ja-JP" altLang="en-US" sz="1400" dirty="0">
                <a:solidFill>
                  <a:schemeClr val="tx1">
                    <a:lumMod val="75000"/>
                    <a:lumOff val="25000"/>
                  </a:schemeClr>
                </a:solidFill>
              </a:rPr>
              <a:t>　　　　　　　　　　　　適合調査、導入支援の全体でおおよそ</a:t>
            </a:r>
            <a:r>
              <a:rPr kumimoji="1" lang="en-US" altLang="ja-JP" sz="1400" dirty="0">
                <a:solidFill>
                  <a:schemeClr val="tx1">
                    <a:lumMod val="75000"/>
                    <a:lumOff val="25000"/>
                  </a:schemeClr>
                </a:solidFill>
              </a:rPr>
              <a:t>3</a:t>
            </a:r>
            <a:r>
              <a:rPr kumimoji="1" lang="ja-JP" altLang="en-US" sz="1400" dirty="0">
                <a:solidFill>
                  <a:schemeClr val="tx1">
                    <a:lumMod val="75000"/>
                    <a:lumOff val="25000"/>
                  </a:schemeClr>
                </a:solidFill>
              </a:rPr>
              <a:t>～</a:t>
            </a:r>
            <a:r>
              <a:rPr kumimoji="1" lang="en-US" altLang="ja-JP" sz="1400" dirty="0">
                <a:solidFill>
                  <a:schemeClr val="tx1">
                    <a:lumMod val="75000"/>
                    <a:lumOff val="25000"/>
                  </a:schemeClr>
                </a:solidFill>
              </a:rPr>
              <a:t>4</a:t>
            </a:r>
            <a:r>
              <a:rPr kumimoji="1" lang="ja-JP" altLang="en-US" sz="1400" dirty="0">
                <a:solidFill>
                  <a:schemeClr val="tx1">
                    <a:lumMod val="75000"/>
                    <a:lumOff val="25000"/>
                  </a:schemeClr>
                </a:solidFill>
              </a:rPr>
              <a:t>か月</a:t>
            </a:r>
          </a:p>
          <a:p>
            <a:r>
              <a:rPr kumimoji="1" lang="ja-JP" altLang="en-US" sz="1400" dirty="0">
                <a:solidFill>
                  <a:schemeClr val="tx1">
                    <a:lumMod val="75000"/>
                    <a:lumOff val="25000"/>
                  </a:schemeClr>
                </a:solidFill>
              </a:rPr>
              <a:t> </a:t>
            </a:r>
          </a:p>
          <a:p>
            <a:r>
              <a:rPr kumimoji="1" lang="ja-JP" altLang="en-US" sz="1400" dirty="0">
                <a:solidFill>
                  <a:schemeClr val="tx1">
                    <a:lumMod val="75000"/>
                    <a:lumOff val="25000"/>
                  </a:schemeClr>
                </a:solidFill>
              </a:rPr>
              <a:t>　　　　　　　　　　</a:t>
            </a:r>
            <a:r>
              <a:rPr kumimoji="1" lang="en-US" altLang="ja-JP" sz="1400" dirty="0">
                <a:solidFill>
                  <a:schemeClr val="tx1">
                    <a:lumMod val="75000"/>
                    <a:lumOff val="25000"/>
                  </a:schemeClr>
                </a:solidFill>
              </a:rPr>
              <a:t>【</a:t>
            </a:r>
            <a:r>
              <a:rPr kumimoji="1" lang="ja-JP" altLang="en-US" sz="1400" dirty="0">
                <a:solidFill>
                  <a:schemeClr val="tx1">
                    <a:lumMod val="75000"/>
                    <a:lumOff val="25000"/>
                  </a:schemeClr>
                </a:solidFill>
              </a:rPr>
              <a:t>導入作業内容</a:t>
            </a:r>
            <a:r>
              <a:rPr kumimoji="1" lang="en-US" altLang="ja-JP" sz="1400" dirty="0">
                <a:solidFill>
                  <a:schemeClr val="tx1">
                    <a:lumMod val="75000"/>
                    <a:lumOff val="25000"/>
                  </a:schemeClr>
                </a:solidFill>
              </a:rPr>
              <a:t>】</a:t>
            </a:r>
          </a:p>
          <a:p>
            <a:r>
              <a:rPr kumimoji="1" lang="ja-JP" altLang="en-US" sz="1400" dirty="0">
                <a:solidFill>
                  <a:schemeClr val="tx1">
                    <a:lumMod val="75000"/>
                    <a:lumOff val="25000"/>
                  </a:schemeClr>
                </a:solidFill>
              </a:rPr>
              <a:t>　　　　　　　　　　　　適合調査：ヒアリング、機能説明、方針決定など</a:t>
            </a:r>
          </a:p>
          <a:p>
            <a:r>
              <a:rPr kumimoji="1" lang="ja-JP" altLang="en-US" sz="1400" dirty="0">
                <a:solidFill>
                  <a:schemeClr val="tx1">
                    <a:lumMod val="75000"/>
                    <a:lumOff val="25000"/>
                  </a:schemeClr>
                </a:solidFill>
              </a:rPr>
              <a:t>　　　　　　　　　　　　導入支援：マスタ設定、操作説明、運用テストなど</a:t>
            </a:r>
          </a:p>
          <a:p>
            <a:r>
              <a:rPr kumimoji="1" lang="ja-JP" altLang="en-US" sz="1400" dirty="0">
                <a:solidFill>
                  <a:schemeClr val="tx1">
                    <a:lumMod val="75000"/>
                    <a:lumOff val="25000"/>
                  </a:schemeClr>
                </a:solidFill>
              </a:rPr>
              <a:t> </a:t>
            </a:r>
          </a:p>
          <a:p>
            <a:r>
              <a:rPr kumimoji="1" lang="ja-JP" altLang="en-US" sz="1400" dirty="0">
                <a:solidFill>
                  <a:schemeClr val="tx1">
                    <a:lumMod val="75000"/>
                    <a:lumOff val="25000"/>
                  </a:schemeClr>
                </a:solidFill>
              </a:rPr>
              <a:t>　　　　　　　　　　</a:t>
            </a:r>
            <a:r>
              <a:rPr kumimoji="1" lang="en-US" altLang="ja-JP" sz="1400" dirty="0">
                <a:solidFill>
                  <a:schemeClr val="tx1">
                    <a:lumMod val="75000"/>
                    <a:lumOff val="25000"/>
                  </a:schemeClr>
                </a:solidFill>
              </a:rPr>
              <a:t>【</a:t>
            </a:r>
            <a:r>
              <a:rPr kumimoji="1" lang="ja-JP" altLang="en-US" sz="1400" dirty="0">
                <a:solidFill>
                  <a:schemeClr val="tx1">
                    <a:lumMod val="75000"/>
                    <a:lumOff val="25000"/>
                  </a:schemeClr>
                </a:solidFill>
              </a:rPr>
              <a:t>打合せ回数</a:t>
            </a:r>
            <a:r>
              <a:rPr kumimoji="1" lang="en-US" altLang="ja-JP" sz="1400" dirty="0">
                <a:solidFill>
                  <a:schemeClr val="tx1">
                    <a:lumMod val="75000"/>
                    <a:lumOff val="25000"/>
                  </a:schemeClr>
                </a:solidFill>
              </a:rPr>
              <a:t>】</a:t>
            </a:r>
          </a:p>
          <a:p>
            <a:r>
              <a:rPr kumimoji="1" lang="ja-JP" altLang="en-US" sz="1400" dirty="0">
                <a:solidFill>
                  <a:schemeClr val="tx1">
                    <a:lumMod val="75000"/>
                    <a:lumOff val="25000"/>
                  </a:schemeClr>
                </a:solidFill>
              </a:rPr>
              <a:t>　　　　　　　　　　　　適合調査：約</a:t>
            </a:r>
            <a:r>
              <a:rPr kumimoji="1" lang="en-US" altLang="ja-JP" sz="1400" dirty="0">
                <a:solidFill>
                  <a:schemeClr val="tx1">
                    <a:lumMod val="75000"/>
                    <a:lumOff val="25000"/>
                  </a:schemeClr>
                </a:solidFill>
              </a:rPr>
              <a:t>3</a:t>
            </a:r>
            <a:r>
              <a:rPr kumimoji="1" lang="ja-JP" altLang="en-US" sz="1400" dirty="0">
                <a:solidFill>
                  <a:schemeClr val="tx1">
                    <a:lumMod val="75000"/>
                    <a:lumOff val="25000"/>
                  </a:schemeClr>
                </a:solidFill>
              </a:rPr>
              <a:t>回</a:t>
            </a:r>
          </a:p>
          <a:p>
            <a:r>
              <a:rPr kumimoji="1" lang="ja-JP" altLang="en-US" sz="1400" dirty="0">
                <a:solidFill>
                  <a:schemeClr val="tx1">
                    <a:lumMod val="75000"/>
                    <a:lumOff val="25000"/>
                  </a:schemeClr>
                </a:solidFill>
              </a:rPr>
              <a:t>　　　　　　　　　　　　導入支援：</a:t>
            </a:r>
            <a:r>
              <a:rPr kumimoji="1" lang="en-US" altLang="ja-JP" sz="1400" dirty="0">
                <a:solidFill>
                  <a:schemeClr val="tx1">
                    <a:lumMod val="75000"/>
                    <a:lumOff val="25000"/>
                  </a:schemeClr>
                </a:solidFill>
              </a:rPr>
              <a:t>3</a:t>
            </a:r>
            <a:r>
              <a:rPr kumimoji="1" lang="ja-JP" altLang="en-US" sz="1400" dirty="0">
                <a:solidFill>
                  <a:schemeClr val="tx1">
                    <a:lumMod val="75000"/>
                    <a:lumOff val="25000"/>
                  </a:schemeClr>
                </a:solidFill>
              </a:rPr>
              <a:t>回～</a:t>
            </a:r>
            <a:r>
              <a:rPr kumimoji="1" lang="en-US" altLang="ja-JP" sz="1400" dirty="0">
                <a:solidFill>
                  <a:schemeClr val="tx1">
                    <a:lumMod val="75000"/>
                    <a:lumOff val="25000"/>
                  </a:schemeClr>
                </a:solidFill>
              </a:rPr>
              <a:t>4</a:t>
            </a:r>
            <a:r>
              <a:rPr kumimoji="1" lang="ja-JP" altLang="en-US" sz="1400" dirty="0">
                <a:solidFill>
                  <a:schemeClr val="tx1">
                    <a:lumMod val="75000"/>
                    <a:lumOff val="25000"/>
                  </a:schemeClr>
                </a:solidFill>
              </a:rPr>
              <a:t>回</a:t>
            </a:r>
          </a:p>
        </p:txBody>
      </p:sp>
      <p:sp>
        <p:nvSpPr>
          <p:cNvPr id="9" name="四角形: 角を丸くする 8">
            <a:extLst>
              <a:ext uri="{FF2B5EF4-FFF2-40B4-BE49-F238E27FC236}">
                <a16:creationId xmlns:a16="http://schemas.microsoft.com/office/drawing/2014/main" id="{78019DDA-C22F-ED1E-9A22-592A20CBE79F}"/>
              </a:ext>
            </a:extLst>
          </p:cNvPr>
          <p:cNvSpPr/>
          <p:nvPr/>
        </p:nvSpPr>
        <p:spPr>
          <a:xfrm>
            <a:off x="250855" y="906639"/>
            <a:ext cx="849355" cy="576056"/>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a:r>
              <a:rPr kumimoji="1" lang="en-US" altLang="ja-JP" sz="4000" b="1" dirty="0">
                <a:solidFill>
                  <a:schemeClr val="tx1">
                    <a:lumMod val="65000"/>
                    <a:lumOff val="35000"/>
                  </a:schemeClr>
                </a:solidFill>
              </a:rPr>
              <a:t>Q.</a:t>
            </a:r>
            <a:endParaRPr kumimoji="1" lang="ja-JP" altLang="en-US" sz="4000" b="1" dirty="0">
              <a:solidFill>
                <a:schemeClr val="tx1">
                  <a:lumMod val="65000"/>
                  <a:lumOff val="35000"/>
                </a:schemeClr>
              </a:solidFill>
            </a:endParaRPr>
          </a:p>
        </p:txBody>
      </p:sp>
      <p:sp>
        <p:nvSpPr>
          <p:cNvPr id="10" name="四角形: 角を丸くする 9">
            <a:extLst>
              <a:ext uri="{FF2B5EF4-FFF2-40B4-BE49-F238E27FC236}">
                <a16:creationId xmlns:a16="http://schemas.microsoft.com/office/drawing/2014/main" id="{BF1BC06A-F5B1-BAEE-8AEE-3162EF183AFF}"/>
              </a:ext>
            </a:extLst>
          </p:cNvPr>
          <p:cNvSpPr/>
          <p:nvPr/>
        </p:nvSpPr>
        <p:spPr>
          <a:xfrm>
            <a:off x="250854" y="1722068"/>
            <a:ext cx="849355" cy="576056"/>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a:r>
              <a:rPr kumimoji="1" lang="en-US" altLang="ja-JP" sz="4000" b="1" dirty="0">
                <a:solidFill>
                  <a:schemeClr val="tx1">
                    <a:lumMod val="65000"/>
                    <a:lumOff val="35000"/>
                  </a:schemeClr>
                </a:solidFill>
              </a:rPr>
              <a:t>A.</a:t>
            </a:r>
            <a:endParaRPr kumimoji="1" lang="ja-JP" altLang="en-US" sz="4000" b="1" dirty="0">
              <a:solidFill>
                <a:schemeClr val="tx1">
                  <a:lumMod val="65000"/>
                  <a:lumOff val="35000"/>
                </a:schemeClr>
              </a:solidFill>
            </a:endParaRPr>
          </a:p>
        </p:txBody>
      </p:sp>
      <p:sp>
        <p:nvSpPr>
          <p:cNvPr id="19" name="タイトル 2">
            <a:extLst>
              <a:ext uri="{FF2B5EF4-FFF2-40B4-BE49-F238E27FC236}">
                <a16:creationId xmlns:a16="http://schemas.microsoft.com/office/drawing/2014/main" id="{B3696FE1-E1FD-554A-83A3-8E2548C73769}"/>
              </a:ext>
            </a:extLst>
          </p:cNvPr>
          <p:cNvSpPr>
            <a:spLocks noGrp="1"/>
          </p:cNvSpPr>
          <p:nvPr>
            <p:ph type="title"/>
          </p:nvPr>
        </p:nvSpPr>
        <p:spPr>
          <a:xfrm>
            <a:off x="288000" y="216000"/>
            <a:ext cx="7200000" cy="360000"/>
          </a:xfrm>
        </p:spPr>
        <p:txBody>
          <a:bodyPr/>
          <a:lstStyle/>
          <a:p>
            <a:r>
              <a:rPr lang="en-US" altLang="ja-JP" dirty="0"/>
              <a:t>AI-OCR(</a:t>
            </a:r>
            <a:r>
              <a:rPr lang="ja-JP" altLang="en-US" dirty="0"/>
              <a:t>請求書・請求書明細</a:t>
            </a:r>
            <a:r>
              <a:rPr lang="en-US" altLang="ja-JP" dirty="0"/>
              <a:t>)FAQ</a:t>
            </a:r>
            <a:endParaRPr kumimoji="1" lang="ja-JP" altLang="en-US" dirty="0"/>
          </a:p>
        </p:txBody>
      </p:sp>
      <p:sp>
        <p:nvSpPr>
          <p:cNvPr id="20" name="テキスト プレースホルダー 4">
            <a:extLst>
              <a:ext uri="{FF2B5EF4-FFF2-40B4-BE49-F238E27FC236}">
                <a16:creationId xmlns:a16="http://schemas.microsoft.com/office/drawing/2014/main" id="{288E9B01-F5AA-C671-D4ED-CE4BB8E0D8F3}"/>
              </a:ext>
            </a:extLst>
          </p:cNvPr>
          <p:cNvSpPr>
            <a:spLocks noGrp="1"/>
          </p:cNvSpPr>
          <p:nvPr>
            <p:ph type="body" sz="quarter" idx="16"/>
          </p:nvPr>
        </p:nvSpPr>
        <p:spPr>
          <a:xfrm>
            <a:off x="198000" y="576000"/>
            <a:ext cx="6120680" cy="324000"/>
          </a:xfrm>
        </p:spPr>
        <p:txBody>
          <a:bodyPr/>
          <a:lstStyle/>
          <a:p>
            <a:r>
              <a:rPr kumimoji="1" lang="ja-JP" altLang="en-US" dirty="0"/>
              <a:t>商談フェーズ</a:t>
            </a:r>
          </a:p>
        </p:txBody>
      </p:sp>
    </p:spTree>
    <p:extLst>
      <p:ext uri="{BB962C8B-B14F-4D97-AF65-F5344CB8AC3E}">
        <p14:creationId xmlns:p14="http://schemas.microsoft.com/office/powerpoint/2010/main" val="17588494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37</a:t>
            </a:fld>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 name="四角形: 角を丸くする 5">
            <a:extLst>
              <a:ext uri="{FF2B5EF4-FFF2-40B4-BE49-F238E27FC236}">
                <a16:creationId xmlns:a16="http://schemas.microsoft.com/office/drawing/2014/main" id="{AD810C57-07C9-E699-0F0B-40A004967E25}"/>
              </a:ext>
            </a:extLst>
          </p:cNvPr>
          <p:cNvSpPr/>
          <p:nvPr/>
        </p:nvSpPr>
        <p:spPr>
          <a:xfrm>
            <a:off x="342000" y="1131598"/>
            <a:ext cx="8460000" cy="576056"/>
          </a:xfrm>
          <a:prstGeom prst="roundRect">
            <a:avLst>
              <a:gd name="adj" fmla="val 50000"/>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a:r>
              <a:rPr kumimoji="1" lang="en-US" altLang="ja-JP" sz="1400" dirty="0">
                <a:solidFill>
                  <a:schemeClr val="bg1"/>
                </a:solidFill>
              </a:rPr>
              <a:t>AI-OCR</a:t>
            </a:r>
            <a:r>
              <a:rPr kumimoji="1" lang="ja-JP" altLang="en-US" sz="1400" dirty="0">
                <a:solidFill>
                  <a:schemeClr val="bg1"/>
                </a:solidFill>
              </a:rPr>
              <a:t>の読取速度はどの程度か？</a:t>
            </a:r>
          </a:p>
        </p:txBody>
      </p:sp>
      <p:sp>
        <p:nvSpPr>
          <p:cNvPr id="8" name="四角形: 角を丸くする 7">
            <a:extLst>
              <a:ext uri="{FF2B5EF4-FFF2-40B4-BE49-F238E27FC236}">
                <a16:creationId xmlns:a16="http://schemas.microsoft.com/office/drawing/2014/main" id="{13D9965C-20A1-DE0D-F1EB-909E023D41E3}"/>
              </a:ext>
            </a:extLst>
          </p:cNvPr>
          <p:cNvSpPr/>
          <p:nvPr/>
        </p:nvSpPr>
        <p:spPr>
          <a:xfrm>
            <a:off x="342000" y="2010097"/>
            <a:ext cx="8460000" cy="1790249"/>
          </a:xfrm>
          <a:prstGeom prst="roundRect">
            <a:avLst>
              <a:gd name="adj" fmla="val 3224"/>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a:lnSpc>
                <a:spcPct val="150000"/>
              </a:lnSpc>
            </a:pPr>
            <a:r>
              <a:rPr kumimoji="1" lang="ja-JP" altLang="en-US" sz="1400" dirty="0">
                <a:solidFill>
                  <a:schemeClr val="tx1">
                    <a:lumMod val="75000"/>
                    <a:lumOff val="25000"/>
                  </a:schemeClr>
                </a:solidFill>
              </a:rPr>
              <a:t>バッチ処理：</a:t>
            </a:r>
            <a:r>
              <a:rPr kumimoji="1" lang="en-US" altLang="ja-JP" sz="1400" dirty="0">
                <a:solidFill>
                  <a:schemeClr val="tx1">
                    <a:lumMod val="75000"/>
                    <a:lumOff val="25000"/>
                  </a:schemeClr>
                </a:solidFill>
              </a:rPr>
              <a:t>1,000</a:t>
            </a:r>
            <a:r>
              <a:rPr kumimoji="1" lang="ja-JP" altLang="en-US" sz="1400" dirty="0">
                <a:solidFill>
                  <a:schemeClr val="tx1">
                    <a:lumMod val="75000"/>
                    <a:lumOff val="25000"/>
                  </a:schemeClr>
                </a:solidFill>
              </a:rPr>
              <a:t>枚の請求書</a:t>
            </a:r>
            <a:r>
              <a:rPr kumimoji="1" lang="en-US" altLang="ja-JP" sz="1400" dirty="0">
                <a:solidFill>
                  <a:schemeClr val="tx1">
                    <a:lumMod val="75000"/>
                    <a:lumOff val="25000"/>
                  </a:schemeClr>
                </a:solidFill>
              </a:rPr>
              <a:t>PDF</a:t>
            </a:r>
            <a:r>
              <a:rPr kumimoji="1" lang="ja-JP" altLang="en-US" sz="1400" dirty="0">
                <a:solidFill>
                  <a:schemeClr val="tx1">
                    <a:lumMod val="75000"/>
                    <a:lumOff val="25000"/>
                  </a:schemeClr>
                </a:solidFill>
              </a:rPr>
              <a:t>で約</a:t>
            </a:r>
            <a:r>
              <a:rPr kumimoji="1" lang="en-US" altLang="ja-JP" sz="1400" dirty="0">
                <a:solidFill>
                  <a:schemeClr val="tx1">
                    <a:lumMod val="75000"/>
                    <a:lumOff val="25000"/>
                  </a:schemeClr>
                </a:solidFill>
              </a:rPr>
              <a:t>66</a:t>
            </a:r>
            <a:r>
              <a:rPr kumimoji="1" lang="ja-JP" altLang="en-US" sz="1400" dirty="0">
                <a:solidFill>
                  <a:schemeClr val="tx1">
                    <a:lumMod val="75000"/>
                    <a:lumOff val="25000"/>
                  </a:schemeClr>
                </a:solidFill>
              </a:rPr>
              <a:t>分（約</a:t>
            </a:r>
            <a:r>
              <a:rPr kumimoji="1" lang="en-US" altLang="ja-JP" sz="1400" dirty="0">
                <a:solidFill>
                  <a:schemeClr val="tx1">
                    <a:lumMod val="75000"/>
                    <a:lumOff val="25000"/>
                  </a:schemeClr>
                </a:solidFill>
              </a:rPr>
              <a:t>4</a:t>
            </a:r>
            <a:r>
              <a:rPr kumimoji="1" lang="ja-JP" altLang="en-US" sz="1400" dirty="0">
                <a:solidFill>
                  <a:schemeClr val="tx1">
                    <a:lumMod val="75000"/>
                    <a:lumOff val="25000"/>
                  </a:schemeClr>
                </a:solidFill>
              </a:rPr>
              <a:t>秒／</a:t>
            </a:r>
            <a:r>
              <a:rPr kumimoji="1" lang="en-US" altLang="ja-JP" sz="1400" dirty="0">
                <a:solidFill>
                  <a:schemeClr val="tx1">
                    <a:lumMod val="75000"/>
                    <a:lumOff val="25000"/>
                  </a:schemeClr>
                </a:solidFill>
              </a:rPr>
              <a:t>1pdf</a:t>
            </a:r>
            <a:r>
              <a:rPr kumimoji="1" lang="ja-JP" altLang="en-US" sz="1400" dirty="0">
                <a:solidFill>
                  <a:schemeClr val="tx1">
                    <a:lumMod val="75000"/>
                    <a:lumOff val="25000"/>
                  </a:schemeClr>
                </a:solidFill>
              </a:rPr>
              <a:t>）</a:t>
            </a:r>
          </a:p>
          <a:p>
            <a:pPr algn="ctr">
              <a:lnSpc>
                <a:spcPct val="150000"/>
              </a:lnSpc>
            </a:pPr>
            <a:r>
              <a:rPr kumimoji="1" lang="en-US" altLang="ja-JP" sz="1400" dirty="0">
                <a:solidFill>
                  <a:schemeClr val="tx1">
                    <a:lumMod val="75000"/>
                    <a:lumOff val="25000"/>
                  </a:schemeClr>
                </a:solidFill>
              </a:rPr>
              <a:t>AI</a:t>
            </a:r>
            <a:r>
              <a:rPr kumimoji="1" lang="ja-JP" altLang="en-US" sz="1400" dirty="0">
                <a:solidFill>
                  <a:schemeClr val="tx1">
                    <a:lumMod val="75000"/>
                    <a:lumOff val="25000"/>
                  </a:schemeClr>
                </a:solidFill>
              </a:rPr>
              <a:t>支払一括処理：伝票登録モードで実施した場合</a:t>
            </a:r>
            <a:endParaRPr kumimoji="1" lang="en-US" altLang="ja-JP" sz="1400" dirty="0">
              <a:solidFill>
                <a:schemeClr val="tx1">
                  <a:lumMod val="75000"/>
                  <a:lumOff val="25000"/>
                </a:schemeClr>
              </a:solidFill>
            </a:endParaRPr>
          </a:p>
          <a:p>
            <a:pPr algn="ctr">
              <a:lnSpc>
                <a:spcPct val="150000"/>
              </a:lnSpc>
            </a:pPr>
            <a:r>
              <a:rPr kumimoji="1" lang="en-US" altLang="ja-JP" sz="1400" dirty="0">
                <a:solidFill>
                  <a:schemeClr val="tx1">
                    <a:lumMod val="75000"/>
                    <a:lumOff val="25000"/>
                  </a:schemeClr>
                </a:solidFill>
              </a:rPr>
              <a:t>500</a:t>
            </a:r>
            <a:r>
              <a:rPr kumimoji="1" lang="ja-JP" altLang="en-US" sz="1400" dirty="0">
                <a:solidFill>
                  <a:schemeClr val="tx1">
                    <a:lumMod val="75000"/>
                    <a:lumOff val="25000"/>
                  </a:schemeClr>
                </a:solidFill>
              </a:rPr>
              <a:t>枚の請求書</a:t>
            </a:r>
            <a:r>
              <a:rPr kumimoji="1" lang="en-US" altLang="ja-JP" sz="1400" dirty="0">
                <a:solidFill>
                  <a:schemeClr val="tx1">
                    <a:lumMod val="75000"/>
                    <a:lumOff val="25000"/>
                  </a:schemeClr>
                </a:solidFill>
              </a:rPr>
              <a:t>PDF</a:t>
            </a:r>
            <a:r>
              <a:rPr kumimoji="1" lang="ja-JP" altLang="en-US" sz="1400" dirty="0">
                <a:solidFill>
                  <a:schemeClr val="tx1">
                    <a:lumMod val="75000"/>
                    <a:lumOff val="25000"/>
                  </a:schemeClr>
                </a:solidFill>
              </a:rPr>
              <a:t>で約</a:t>
            </a:r>
            <a:r>
              <a:rPr kumimoji="1" lang="en-US" altLang="ja-JP" sz="1400" dirty="0">
                <a:solidFill>
                  <a:schemeClr val="tx1">
                    <a:lumMod val="75000"/>
                    <a:lumOff val="25000"/>
                  </a:schemeClr>
                </a:solidFill>
              </a:rPr>
              <a:t>140</a:t>
            </a:r>
            <a:r>
              <a:rPr kumimoji="1" lang="ja-JP" altLang="en-US" sz="1400" dirty="0">
                <a:solidFill>
                  <a:schemeClr val="tx1">
                    <a:lumMod val="75000"/>
                    <a:lumOff val="25000"/>
                  </a:schemeClr>
                </a:solidFill>
              </a:rPr>
              <a:t>分（約</a:t>
            </a:r>
            <a:r>
              <a:rPr kumimoji="1" lang="en-US" altLang="ja-JP" sz="1400" dirty="0">
                <a:solidFill>
                  <a:schemeClr val="tx1">
                    <a:lumMod val="75000"/>
                    <a:lumOff val="25000"/>
                  </a:schemeClr>
                </a:solidFill>
              </a:rPr>
              <a:t>17</a:t>
            </a:r>
            <a:r>
              <a:rPr kumimoji="1" lang="ja-JP" altLang="en-US" sz="1400" dirty="0">
                <a:solidFill>
                  <a:schemeClr val="tx1">
                    <a:lumMod val="75000"/>
                    <a:lumOff val="25000"/>
                  </a:schemeClr>
                </a:solidFill>
              </a:rPr>
              <a:t>秒／</a:t>
            </a:r>
            <a:r>
              <a:rPr kumimoji="1" lang="en-US" altLang="ja-JP" sz="1400" dirty="0">
                <a:solidFill>
                  <a:schemeClr val="tx1">
                    <a:lumMod val="75000"/>
                    <a:lumOff val="25000"/>
                  </a:schemeClr>
                </a:solidFill>
              </a:rPr>
              <a:t>1PDF</a:t>
            </a:r>
            <a:r>
              <a:rPr kumimoji="1" lang="ja-JP" altLang="en-US" sz="1400" dirty="0">
                <a:solidFill>
                  <a:schemeClr val="tx1">
                    <a:lumMod val="75000"/>
                    <a:lumOff val="25000"/>
                  </a:schemeClr>
                </a:solidFill>
              </a:rPr>
              <a:t>）</a:t>
            </a:r>
            <a:endParaRPr kumimoji="1" lang="en-US" altLang="ja-JP" sz="1400" dirty="0">
              <a:solidFill>
                <a:schemeClr val="tx1">
                  <a:lumMod val="75000"/>
                  <a:lumOff val="25000"/>
                </a:schemeClr>
              </a:solidFill>
            </a:endParaRPr>
          </a:p>
          <a:p>
            <a:pPr algn="ctr">
              <a:lnSpc>
                <a:spcPct val="150000"/>
              </a:lnSpc>
            </a:pPr>
            <a:r>
              <a:rPr lang="en-US" altLang="ja-JP" sz="1400" dirty="0">
                <a:solidFill>
                  <a:schemeClr val="tx1">
                    <a:lumMod val="75000"/>
                    <a:lumOff val="25000"/>
                  </a:schemeClr>
                </a:solidFill>
              </a:rPr>
              <a:t>AI</a:t>
            </a:r>
            <a:r>
              <a:rPr lang="ja-JP" altLang="en-US" sz="1400" dirty="0">
                <a:solidFill>
                  <a:schemeClr val="tx1">
                    <a:lumMod val="75000"/>
                    <a:lumOff val="25000"/>
                  </a:schemeClr>
                </a:solidFill>
              </a:rPr>
              <a:t>支払伝票作成：</a:t>
            </a:r>
            <a:r>
              <a:rPr lang="en-US" altLang="ja-JP" sz="1400" dirty="0">
                <a:solidFill>
                  <a:schemeClr val="tx1">
                    <a:lumMod val="75000"/>
                    <a:lumOff val="25000"/>
                  </a:schemeClr>
                </a:solidFill>
              </a:rPr>
              <a:t>1</a:t>
            </a:r>
            <a:r>
              <a:rPr lang="ja-JP" altLang="en-US" sz="1400" dirty="0">
                <a:solidFill>
                  <a:schemeClr val="tx1">
                    <a:lumMod val="75000"/>
                    <a:lumOff val="25000"/>
                  </a:schemeClr>
                </a:solidFill>
              </a:rPr>
              <a:t>枚の請求書</a:t>
            </a:r>
            <a:r>
              <a:rPr lang="en-US" altLang="ja-JP" sz="1400" dirty="0">
                <a:solidFill>
                  <a:schemeClr val="tx1">
                    <a:lumMod val="75000"/>
                    <a:lumOff val="25000"/>
                  </a:schemeClr>
                </a:solidFill>
              </a:rPr>
              <a:t>PDF</a:t>
            </a:r>
            <a:r>
              <a:rPr lang="ja-JP" altLang="en-US" sz="1400" dirty="0">
                <a:solidFill>
                  <a:schemeClr val="tx1">
                    <a:lumMod val="75000"/>
                    <a:lumOff val="25000"/>
                  </a:schemeClr>
                </a:solidFill>
              </a:rPr>
              <a:t>で約</a:t>
            </a:r>
            <a:r>
              <a:rPr lang="en-US" altLang="ja-JP" sz="1400" dirty="0">
                <a:solidFill>
                  <a:schemeClr val="tx1">
                    <a:lumMod val="75000"/>
                    <a:lumOff val="25000"/>
                  </a:schemeClr>
                </a:solidFill>
              </a:rPr>
              <a:t>5</a:t>
            </a:r>
            <a:r>
              <a:rPr lang="ja-JP" altLang="en-US" sz="1400" dirty="0">
                <a:solidFill>
                  <a:schemeClr val="tx1">
                    <a:lumMod val="75000"/>
                    <a:lumOff val="25000"/>
                  </a:schemeClr>
                </a:solidFill>
              </a:rPr>
              <a:t>秒</a:t>
            </a:r>
            <a:endParaRPr kumimoji="1" lang="ja-JP" altLang="en-US" sz="1400" dirty="0">
              <a:solidFill>
                <a:schemeClr val="tx1">
                  <a:lumMod val="75000"/>
                  <a:lumOff val="25000"/>
                </a:schemeClr>
              </a:solidFill>
            </a:endParaRPr>
          </a:p>
          <a:p>
            <a:pPr algn="ctr">
              <a:lnSpc>
                <a:spcPct val="150000"/>
              </a:lnSpc>
            </a:pPr>
            <a:r>
              <a:rPr kumimoji="1" lang="en-US" altLang="ja-JP" sz="1100" dirty="0">
                <a:solidFill>
                  <a:schemeClr val="tx1">
                    <a:lumMod val="75000"/>
                    <a:lumOff val="25000"/>
                  </a:schemeClr>
                </a:solidFill>
              </a:rPr>
              <a:t>※</a:t>
            </a:r>
            <a:r>
              <a:rPr kumimoji="1" lang="ja-JP" altLang="en-US" sz="1100" dirty="0">
                <a:solidFill>
                  <a:schemeClr val="tx1">
                    <a:lumMod val="75000"/>
                    <a:lumOff val="25000"/>
                  </a:schemeClr>
                </a:solidFill>
              </a:rPr>
              <a:t>開発環境での検証結果の一例です。環境、マスタ件数、請求書内容により結果は異なります。</a:t>
            </a:r>
            <a:endParaRPr kumimoji="1" lang="ja-JP" altLang="en-US" sz="1400" dirty="0">
              <a:solidFill>
                <a:schemeClr val="tx1">
                  <a:lumMod val="75000"/>
                  <a:lumOff val="25000"/>
                </a:schemeClr>
              </a:solidFill>
            </a:endParaRPr>
          </a:p>
        </p:txBody>
      </p:sp>
      <p:sp>
        <p:nvSpPr>
          <p:cNvPr id="9" name="四角形: 角を丸くする 8">
            <a:extLst>
              <a:ext uri="{FF2B5EF4-FFF2-40B4-BE49-F238E27FC236}">
                <a16:creationId xmlns:a16="http://schemas.microsoft.com/office/drawing/2014/main" id="{78019DDA-C22F-ED1E-9A22-592A20CBE79F}"/>
              </a:ext>
            </a:extLst>
          </p:cNvPr>
          <p:cNvSpPr/>
          <p:nvPr/>
        </p:nvSpPr>
        <p:spPr>
          <a:xfrm>
            <a:off x="250855" y="906639"/>
            <a:ext cx="849355" cy="576056"/>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a:r>
              <a:rPr kumimoji="1" lang="en-US" altLang="ja-JP" sz="4000" b="1" dirty="0">
                <a:solidFill>
                  <a:schemeClr val="tx1">
                    <a:lumMod val="65000"/>
                    <a:lumOff val="35000"/>
                  </a:schemeClr>
                </a:solidFill>
              </a:rPr>
              <a:t>Q.</a:t>
            </a:r>
            <a:endParaRPr kumimoji="1" lang="ja-JP" altLang="en-US" sz="4000" b="1" dirty="0">
              <a:solidFill>
                <a:schemeClr val="tx1">
                  <a:lumMod val="65000"/>
                  <a:lumOff val="35000"/>
                </a:schemeClr>
              </a:solidFill>
            </a:endParaRPr>
          </a:p>
        </p:txBody>
      </p:sp>
      <p:sp>
        <p:nvSpPr>
          <p:cNvPr id="10" name="四角形: 角を丸くする 9">
            <a:extLst>
              <a:ext uri="{FF2B5EF4-FFF2-40B4-BE49-F238E27FC236}">
                <a16:creationId xmlns:a16="http://schemas.microsoft.com/office/drawing/2014/main" id="{BF1BC06A-F5B1-BAEE-8AEE-3162EF183AFF}"/>
              </a:ext>
            </a:extLst>
          </p:cNvPr>
          <p:cNvSpPr/>
          <p:nvPr/>
        </p:nvSpPr>
        <p:spPr>
          <a:xfrm>
            <a:off x="250854" y="1722068"/>
            <a:ext cx="849355" cy="576056"/>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a:r>
              <a:rPr kumimoji="1" lang="en-US" altLang="ja-JP" sz="4000" b="1" dirty="0">
                <a:solidFill>
                  <a:schemeClr val="tx1">
                    <a:lumMod val="65000"/>
                    <a:lumOff val="35000"/>
                  </a:schemeClr>
                </a:solidFill>
              </a:rPr>
              <a:t>A.</a:t>
            </a:r>
            <a:endParaRPr kumimoji="1" lang="ja-JP" altLang="en-US" sz="4000" b="1" dirty="0">
              <a:solidFill>
                <a:schemeClr val="tx1">
                  <a:lumMod val="65000"/>
                  <a:lumOff val="35000"/>
                </a:schemeClr>
              </a:solidFill>
            </a:endParaRPr>
          </a:p>
        </p:txBody>
      </p:sp>
      <p:sp>
        <p:nvSpPr>
          <p:cNvPr id="19" name="タイトル 2">
            <a:extLst>
              <a:ext uri="{FF2B5EF4-FFF2-40B4-BE49-F238E27FC236}">
                <a16:creationId xmlns:a16="http://schemas.microsoft.com/office/drawing/2014/main" id="{B3696FE1-E1FD-554A-83A3-8E2548C73769}"/>
              </a:ext>
            </a:extLst>
          </p:cNvPr>
          <p:cNvSpPr>
            <a:spLocks noGrp="1"/>
          </p:cNvSpPr>
          <p:nvPr>
            <p:ph type="title"/>
          </p:nvPr>
        </p:nvSpPr>
        <p:spPr>
          <a:xfrm>
            <a:off x="288000" y="216000"/>
            <a:ext cx="7200000" cy="360000"/>
          </a:xfrm>
        </p:spPr>
        <p:txBody>
          <a:bodyPr/>
          <a:lstStyle/>
          <a:p>
            <a:r>
              <a:rPr lang="en-US" altLang="ja-JP" dirty="0"/>
              <a:t>AI-OCR(</a:t>
            </a:r>
            <a:r>
              <a:rPr lang="ja-JP" altLang="en-US" dirty="0"/>
              <a:t>請求書・請求書明細</a:t>
            </a:r>
            <a:r>
              <a:rPr lang="en-US" altLang="ja-JP" dirty="0"/>
              <a:t>)FAQ</a:t>
            </a:r>
            <a:endParaRPr kumimoji="1" lang="ja-JP" altLang="en-US" dirty="0"/>
          </a:p>
        </p:txBody>
      </p:sp>
      <p:sp>
        <p:nvSpPr>
          <p:cNvPr id="20" name="テキスト プレースホルダー 4">
            <a:extLst>
              <a:ext uri="{FF2B5EF4-FFF2-40B4-BE49-F238E27FC236}">
                <a16:creationId xmlns:a16="http://schemas.microsoft.com/office/drawing/2014/main" id="{288E9B01-F5AA-C671-D4ED-CE4BB8E0D8F3}"/>
              </a:ext>
            </a:extLst>
          </p:cNvPr>
          <p:cNvSpPr>
            <a:spLocks noGrp="1"/>
          </p:cNvSpPr>
          <p:nvPr>
            <p:ph type="body" sz="quarter" idx="16"/>
          </p:nvPr>
        </p:nvSpPr>
        <p:spPr>
          <a:xfrm>
            <a:off x="198000" y="576000"/>
            <a:ext cx="6120680" cy="324000"/>
          </a:xfrm>
        </p:spPr>
        <p:txBody>
          <a:bodyPr/>
          <a:lstStyle/>
          <a:p>
            <a:r>
              <a:rPr kumimoji="1" lang="ja-JP" altLang="en-US" dirty="0"/>
              <a:t>商談フェーズ</a:t>
            </a:r>
          </a:p>
        </p:txBody>
      </p:sp>
    </p:spTree>
    <p:extLst>
      <p:ext uri="{BB962C8B-B14F-4D97-AF65-F5344CB8AC3E}">
        <p14:creationId xmlns:p14="http://schemas.microsoft.com/office/powerpoint/2010/main" val="24501644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38</a:t>
            </a:fld>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 name="四角形: 角を丸くする 5">
            <a:extLst>
              <a:ext uri="{FF2B5EF4-FFF2-40B4-BE49-F238E27FC236}">
                <a16:creationId xmlns:a16="http://schemas.microsoft.com/office/drawing/2014/main" id="{AD810C57-07C9-E699-0F0B-40A004967E25}"/>
              </a:ext>
            </a:extLst>
          </p:cNvPr>
          <p:cNvSpPr/>
          <p:nvPr/>
        </p:nvSpPr>
        <p:spPr>
          <a:xfrm>
            <a:off x="342000" y="1131598"/>
            <a:ext cx="8460000" cy="576056"/>
          </a:xfrm>
          <a:prstGeom prst="roundRect">
            <a:avLst>
              <a:gd name="adj" fmla="val 50000"/>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a:r>
              <a:rPr kumimoji="1" lang="ja-JP" altLang="en-US" sz="1400" dirty="0">
                <a:solidFill>
                  <a:schemeClr val="bg1"/>
                </a:solidFill>
              </a:rPr>
              <a:t>読取後、</a:t>
            </a:r>
            <a:r>
              <a:rPr kumimoji="1" lang="en-US" altLang="ja-JP" sz="1400" dirty="0">
                <a:solidFill>
                  <a:schemeClr val="bg1"/>
                </a:solidFill>
              </a:rPr>
              <a:t>AI</a:t>
            </a:r>
            <a:r>
              <a:rPr kumimoji="1" lang="ja-JP" altLang="en-US" sz="1400" dirty="0">
                <a:solidFill>
                  <a:schemeClr val="bg1"/>
                </a:solidFill>
              </a:rPr>
              <a:t>請求書一覧上の仮伝票に対し、証憑を追加添付することは可能か？</a:t>
            </a:r>
          </a:p>
        </p:txBody>
      </p:sp>
      <p:sp>
        <p:nvSpPr>
          <p:cNvPr id="8" name="四角形: 角を丸くする 7">
            <a:extLst>
              <a:ext uri="{FF2B5EF4-FFF2-40B4-BE49-F238E27FC236}">
                <a16:creationId xmlns:a16="http://schemas.microsoft.com/office/drawing/2014/main" id="{13D9965C-20A1-DE0D-F1EB-909E023D41E3}"/>
              </a:ext>
            </a:extLst>
          </p:cNvPr>
          <p:cNvSpPr/>
          <p:nvPr/>
        </p:nvSpPr>
        <p:spPr>
          <a:xfrm>
            <a:off x="342000" y="2010097"/>
            <a:ext cx="8460000" cy="576000"/>
          </a:xfrm>
          <a:prstGeom prst="roundRect">
            <a:avLst>
              <a:gd name="adj" fmla="val 50000"/>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a:r>
              <a:rPr kumimoji="1" lang="en-US" altLang="ja-JP" sz="1400" dirty="0">
                <a:solidFill>
                  <a:schemeClr val="tx1">
                    <a:lumMod val="75000"/>
                    <a:lumOff val="25000"/>
                  </a:schemeClr>
                </a:solidFill>
              </a:rPr>
              <a:t>AI</a:t>
            </a:r>
            <a:r>
              <a:rPr kumimoji="1" lang="ja-JP" altLang="en-US" sz="1400" dirty="0">
                <a:solidFill>
                  <a:schemeClr val="tx1">
                    <a:lumMod val="75000"/>
                    <a:lumOff val="25000"/>
                  </a:schemeClr>
                </a:solidFill>
              </a:rPr>
              <a:t>請求書一覧上の仮伝票に対し、証憑を追加添付することはできません。</a:t>
            </a:r>
            <a:endParaRPr kumimoji="1" lang="en-US" altLang="ja-JP" sz="1400" dirty="0">
              <a:solidFill>
                <a:schemeClr val="tx1">
                  <a:lumMod val="75000"/>
                  <a:lumOff val="25000"/>
                </a:schemeClr>
              </a:solidFill>
            </a:endParaRPr>
          </a:p>
          <a:p>
            <a:pPr algn="ctr"/>
            <a:r>
              <a:rPr lang="ja-JP" altLang="en-US" sz="1400" dirty="0">
                <a:solidFill>
                  <a:schemeClr val="tx1">
                    <a:lumMod val="75000"/>
                    <a:lumOff val="25000"/>
                  </a:schemeClr>
                </a:solidFill>
              </a:rPr>
              <a:t>伝票登録後、ワークフロー承認画面にて伝票修正の上、証憑を追加添付可能です。</a:t>
            </a:r>
            <a:endParaRPr kumimoji="1" lang="ja-JP" altLang="en-US" sz="1400" dirty="0">
              <a:solidFill>
                <a:schemeClr val="tx1">
                  <a:lumMod val="75000"/>
                  <a:lumOff val="25000"/>
                </a:schemeClr>
              </a:solidFill>
            </a:endParaRPr>
          </a:p>
        </p:txBody>
      </p:sp>
      <p:sp>
        <p:nvSpPr>
          <p:cNvPr id="9" name="四角形: 角を丸くする 8">
            <a:extLst>
              <a:ext uri="{FF2B5EF4-FFF2-40B4-BE49-F238E27FC236}">
                <a16:creationId xmlns:a16="http://schemas.microsoft.com/office/drawing/2014/main" id="{78019DDA-C22F-ED1E-9A22-592A20CBE79F}"/>
              </a:ext>
            </a:extLst>
          </p:cNvPr>
          <p:cNvSpPr/>
          <p:nvPr/>
        </p:nvSpPr>
        <p:spPr>
          <a:xfrm>
            <a:off x="250855" y="906639"/>
            <a:ext cx="849355" cy="576056"/>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a:r>
              <a:rPr kumimoji="1" lang="en-US" altLang="ja-JP" sz="4000" b="1" dirty="0">
                <a:solidFill>
                  <a:schemeClr val="tx1">
                    <a:lumMod val="65000"/>
                    <a:lumOff val="35000"/>
                  </a:schemeClr>
                </a:solidFill>
              </a:rPr>
              <a:t>Q.</a:t>
            </a:r>
            <a:endParaRPr kumimoji="1" lang="ja-JP" altLang="en-US" sz="4000" b="1" dirty="0">
              <a:solidFill>
                <a:schemeClr val="tx1">
                  <a:lumMod val="65000"/>
                  <a:lumOff val="35000"/>
                </a:schemeClr>
              </a:solidFill>
            </a:endParaRPr>
          </a:p>
        </p:txBody>
      </p:sp>
      <p:sp>
        <p:nvSpPr>
          <p:cNvPr id="10" name="四角形: 角を丸くする 9">
            <a:extLst>
              <a:ext uri="{FF2B5EF4-FFF2-40B4-BE49-F238E27FC236}">
                <a16:creationId xmlns:a16="http://schemas.microsoft.com/office/drawing/2014/main" id="{BF1BC06A-F5B1-BAEE-8AEE-3162EF183AFF}"/>
              </a:ext>
            </a:extLst>
          </p:cNvPr>
          <p:cNvSpPr/>
          <p:nvPr/>
        </p:nvSpPr>
        <p:spPr>
          <a:xfrm>
            <a:off x="250854" y="1722068"/>
            <a:ext cx="849355" cy="576056"/>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a:r>
              <a:rPr kumimoji="1" lang="en-US" altLang="ja-JP" sz="4000" b="1" dirty="0">
                <a:solidFill>
                  <a:schemeClr val="tx1">
                    <a:lumMod val="65000"/>
                    <a:lumOff val="35000"/>
                  </a:schemeClr>
                </a:solidFill>
              </a:rPr>
              <a:t>A.</a:t>
            </a:r>
            <a:endParaRPr kumimoji="1" lang="ja-JP" altLang="en-US" sz="4000" b="1" dirty="0">
              <a:solidFill>
                <a:schemeClr val="tx1">
                  <a:lumMod val="65000"/>
                  <a:lumOff val="35000"/>
                </a:schemeClr>
              </a:solidFill>
            </a:endParaRPr>
          </a:p>
        </p:txBody>
      </p:sp>
      <p:sp>
        <p:nvSpPr>
          <p:cNvPr id="19" name="タイトル 2">
            <a:extLst>
              <a:ext uri="{FF2B5EF4-FFF2-40B4-BE49-F238E27FC236}">
                <a16:creationId xmlns:a16="http://schemas.microsoft.com/office/drawing/2014/main" id="{B3696FE1-E1FD-554A-83A3-8E2548C73769}"/>
              </a:ext>
            </a:extLst>
          </p:cNvPr>
          <p:cNvSpPr>
            <a:spLocks noGrp="1"/>
          </p:cNvSpPr>
          <p:nvPr>
            <p:ph type="title"/>
          </p:nvPr>
        </p:nvSpPr>
        <p:spPr>
          <a:xfrm>
            <a:off x="288000" y="216000"/>
            <a:ext cx="7200000" cy="360000"/>
          </a:xfrm>
        </p:spPr>
        <p:txBody>
          <a:bodyPr/>
          <a:lstStyle/>
          <a:p>
            <a:r>
              <a:rPr lang="en-US" altLang="ja-JP" dirty="0"/>
              <a:t>AI-OCR(</a:t>
            </a:r>
            <a:r>
              <a:rPr lang="ja-JP" altLang="en-US" dirty="0"/>
              <a:t>請求書・請求書明細</a:t>
            </a:r>
            <a:r>
              <a:rPr lang="en-US" altLang="ja-JP" dirty="0"/>
              <a:t>)FAQ</a:t>
            </a:r>
            <a:endParaRPr kumimoji="1" lang="ja-JP" altLang="en-US" dirty="0"/>
          </a:p>
        </p:txBody>
      </p:sp>
      <p:sp>
        <p:nvSpPr>
          <p:cNvPr id="20" name="テキスト プレースホルダー 4">
            <a:extLst>
              <a:ext uri="{FF2B5EF4-FFF2-40B4-BE49-F238E27FC236}">
                <a16:creationId xmlns:a16="http://schemas.microsoft.com/office/drawing/2014/main" id="{288E9B01-F5AA-C671-D4ED-CE4BB8E0D8F3}"/>
              </a:ext>
            </a:extLst>
          </p:cNvPr>
          <p:cNvSpPr>
            <a:spLocks noGrp="1"/>
          </p:cNvSpPr>
          <p:nvPr>
            <p:ph type="body" sz="quarter" idx="16"/>
          </p:nvPr>
        </p:nvSpPr>
        <p:spPr>
          <a:xfrm>
            <a:off x="198000" y="576000"/>
            <a:ext cx="6120680" cy="324000"/>
          </a:xfrm>
        </p:spPr>
        <p:txBody>
          <a:bodyPr/>
          <a:lstStyle/>
          <a:p>
            <a:r>
              <a:rPr kumimoji="1" lang="ja-JP" altLang="en-US" dirty="0"/>
              <a:t>商談フェーズ</a:t>
            </a:r>
          </a:p>
        </p:txBody>
      </p:sp>
    </p:spTree>
    <p:extLst>
      <p:ext uri="{BB962C8B-B14F-4D97-AF65-F5344CB8AC3E}">
        <p14:creationId xmlns:p14="http://schemas.microsoft.com/office/powerpoint/2010/main" val="40604103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39</a:t>
            </a:fld>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 name="四角形: 角を丸くする 5">
            <a:extLst>
              <a:ext uri="{FF2B5EF4-FFF2-40B4-BE49-F238E27FC236}">
                <a16:creationId xmlns:a16="http://schemas.microsoft.com/office/drawing/2014/main" id="{AD810C57-07C9-E699-0F0B-40A004967E25}"/>
              </a:ext>
            </a:extLst>
          </p:cNvPr>
          <p:cNvSpPr/>
          <p:nvPr/>
        </p:nvSpPr>
        <p:spPr>
          <a:xfrm>
            <a:off x="342000" y="1131598"/>
            <a:ext cx="8460000" cy="576056"/>
          </a:xfrm>
          <a:prstGeom prst="roundRect">
            <a:avLst>
              <a:gd name="adj" fmla="val 50000"/>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a:r>
              <a:rPr kumimoji="1" lang="en-US" altLang="ja-JP" sz="1400" dirty="0">
                <a:solidFill>
                  <a:schemeClr val="bg1"/>
                </a:solidFill>
              </a:rPr>
              <a:t>AI-OCR</a:t>
            </a:r>
            <a:r>
              <a:rPr kumimoji="1" lang="ja-JP" altLang="en-US" sz="1400" dirty="0">
                <a:solidFill>
                  <a:schemeClr val="bg1"/>
                </a:solidFill>
              </a:rPr>
              <a:t>の配賦処理は</a:t>
            </a:r>
            <a:r>
              <a:rPr kumimoji="1" lang="en-US" altLang="ja-JP" sz="1400" dirty="0">
                <a:solidFill>
                  <a:schemeClr val="bg1"/>
                </a:solidFill>
              </a:rPr>
              <a:t>GL</a:t>
            </a:r>
            <a:r>
              <a:rPr kumimoji="1" lang="ja-JP" altLang="en-US" sz="1400" dirty="0">
                <a:solidFill>
                  <a:schemeClr val="bg1"/>
                </a:solidFill>
              </a:rPr>
              <a:t>の配賦機能と同様に使用できるか？</a:t>
            </a:r>
          </a:p>
        </p:txBody>
      </p:sp>
      <p:sp>
        <p:nvSpPr>
          <p:cNvPr id="8" name="四角形: 角を丸くする 7">
            <a:extLst>
              <a:ext uri="{FF2B5EF4-FFF2-40B4-BE49-F238E27FC236}">
                <a16:creationId xmlns:a16="http://schemas.microsoft.com/office/drawing/2014/main" id="{13D9965C-20A1-DE0D-F1EB-909E023D41E3}"/>
              </a:ext>
            </a:extLst>
          </p:cNvPr>
          <p:cNvSpPr/>
          <p:nvPr/>
        </p:nvSpPr>
        <p:spPr>
          <a:xfrm>
            <a:off x="342000" y="2010097"/>
            <a:ext cx="8460000" cy="633661"/>
          </a:xfrm>
          <a:prstGeom prst="roundRect">
            <a:avLst>
              <a:gd name="adj" fmla="val 50000"/>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latinLnBrk="0"/>
            <a:r>
              <a:rPr lang="en-US" altLang="ja-JP" sz="1400" b="0" i="0" dirty="0">
                <a:solidFill>
                  <a:srgbClr val="232330"/>
                </a:solidFill>
                <a:effectLst/>
                <a:latin typeface="Segoe UI" panose="020B0502040204020203" pitchFamily="34" charset="0"/>
              </a:rPr>
              <a:t>GL</a:t>
            </a:r>
            <a:r>
              <a:rPr lang="ja-JP" altLang="en-US" sz="1400" b="0" i="0" dirty="0">
                <a:solidFill>
                  <a:srgbClr val="232330"/>
                </a:solidFill>
                <a:effectLst/>
                <a:latin typeface="Segoe UI" panose="020B0502040204020203" pitchFamily="34" charset="0"/>
              </a:rPr>
              <a:t>と異なり、支払伝票上で固定費か固定額のいずれかで配賦処理を行います。</a:t>
            </a:r>
          </a:p>
          <a:p>
            <a:pPr algn="ctr" latinLnBrk="0"/>
            <a:r>
              <a:rPr lang="ja-JP" altLang="en-US" sz="1400" b="0" i="0" dirty="0">
                <a:solidFill>
                  <a:srgbClr val="232330"/>
                </a:solidFill>
                <a:effectLst/>
                <a:latin typeface="Segoe UI" panose="020B0502040204020203" pitchFamily="34" charset="0"/>
              </a:rPr>
              <a:t>配賦処理された状態で、伝票起票されます。</a:t>
            </a:r>
          </a:p>
        </p:txBody>
      </p:sp>
      <p:sp>
        <p:nvSpPr>
          <p:cNvPr id="9" name="四角形: 角を丸くする 8">
            <a:extLst>
              <a:ext uri="{FF2B5EF4-FFF2-40B4-BE49-F238E27FC236}">
                <a16:creationId xmlns:a16="http://schemas.microsoft.com/office/drawing/2014/main" id="{78019DDA-C22F-ED1E-9A22-592A20CBE79F}"/>
              </a:ext>
            </a:extLst>
          </p:cNvPr>
          <p:cNvSpPr/>
          <p:nvPr/>
        </p:nvSpPr>
        <p:spPr>
          <a:xfrm>
            <a:off x="250855" y="906639"/>
            <a:ext cx="849355" cy="576056"/>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a:r>
              <a:rPr kumimoji="1" lang="en-US" altLang="ja-JP" sz="4000" b="1" dirty="0">
                <a:solidFill>
                  <a:schemeClr val="tx1">
                    <a:lumMod val="65000"/>
                    <a:lumOff val="35000"/>
                  </a:schemeClr>
                </a:solidFill>
              </a:rPr>
              <a:t>Q.</a:t>
            </a:r>
            <a:endParaRPr kumimoji="1" lang="ja-JP" altLang="en-US" sz="4000" b="1" dirty="0">
              <a:solidFill>
                <a:schemeClr val="tx1">
                  <a:lumMod val="65000"/>
                  <a:lumOff val="35000"/>
                </a:schemeClr>
              </a:solidFill>
            </a:endParaRPr>
          </a:p>
        </p:txBody>
      </p:sp>
      <p:sp>
        <p:nvSpPr>
          <p:cNvPr id="10" name="四角形: 角を丸くする 9">
            <a:extLst>
              <a:ext uri="{FF2B5EF4-FFF2-40B4-BE49-F238E27FC236}">
                <a16:creationId xmlns:a16="http://schemas.microsoft.com/office/drawing/2014/main" id="{BF1BC06A-F5B1-BAEE-8AEE-3162EF183AFF}"/>
              </a:ext>
            </a:extLst>
          </p:cNvPr>
          <p:cNvSpPr/>
          <p:nvPr/>
        </p:nvSpPr>
        <p:spPr>
          <a:xfrm>
            <a:off x="250854" y="1722068"/>
            <a:ext cx="849355" cy="576056"/>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a:r>
              <a:rPr kumimoji="1" lang="en-US" altLang="ja-JP" sz="4000" b="1" dirty="0">
                <a:solidFill>
                  <a:schemeClr val="tx1">
                    <a:lumMod val="65000"/>
                    <a:lumOff val="35000"/>
                  </a:schemeClr>
                </a:solidFill>
              </a:rPr>
              <a:t>A.</a:t>
            </a:r>
            <a:endParaRPr kumimoji="1" lang="ja-JP" altLang="en-US" sz="4000" b="1" dirty="0">
              <a:solidFill>
                <a:schemeClr val="tx1">
                  <a:lumMod val="65000"/>
                  <a:lumOff val="35000"/>
                </a:schemeClr>
              </a:solidFill>
            </a:endParaRPr>
          </a:p>
        </p:txBody>
      </p:sp>
      <p:sp>
        <p:nvSpPr>
          <p:cNvPr id="19" name="タイトル 2">
            <a:extLst>
              <a:ext uri="{FF2B5EF4-FFF2-40B4-BE49-F238E27FC236}">
                <a16:creationId xmlns:a16="http://schemas.microsoft.com/office/drawing/2014/main" id="{B3696FE1-E1FD-554A-83A3-8E2548C73769}"/>
              </a:ext>
            </a:extLst>
          </p:cNvPr>
          <p:cNvSpPr>
            <a:spLocks noGrp="1"/>
          </p:cNvSpPr>
          <p:nvPr>
            <p:ph type="title"/>
          </p:nvPr>
        </p:nvSpPr>
        <p:spPr>
          <a:xfrm>
            <a:off x="288000" y="216000"/>
            <a:ext cx="7200000" cy="360000"/>
          </a:xfrm>
        </p:spPr>
        <p:txBody>
          <a:bodyPr/>
          <a:lstStyle/>
          <a:p>
            <a:r>
              <a:rPr lang="en-US" altLang="ja-JP" dirty="0"/>
              <a:t>AI-OCR(</a:t>
            </a:r>
            <a:r>
              <a:rPr lang="ja-JP" altLang="en-US" dirty="0"/>
              <a:t>請求書・請求書明細</a:t>
            </a:r>
            <a:r>
              <a:rPr lang="en-US" altLang="ja-JP" dirty="0"/>
              <a:t>)FAQ</a:t>
            </a:r>
            <a:endParaRPr kumimoji="1" lang="ja-JP" altLang="en-US" dirty="0"/>
          </a:p>
        </p:txBody>
      </p:sp>
      <p:sp>
        <p:nvSpPr>
          <p:cNvPr id="20" name="テキスト プレースホルダー 4">
            <a:extLst>
              <a:ext uri="{FF2B5EF4-FFF2-40B4-BE49-F238E27FC236}">
                <a16:creationId xmlns:a16="http://schemas.microsoft.com/office/drawing/2014/main" id="{288E9B01-F5AA-C671-D4ED-CE4BB8E0D8F3}"/>
              </a:ext>
            </a:extLst>
          </p:cNvPr>
          <p:cNvSpPr>
            <a:spLocks noGrp="1"/>
          </p:cNvSpPr>
          <p:nvPr>
            <p:ph type="body" sz="quarter" idx="16"/>
          </p:nvPr>
        </p:nvSpPr>
        <p:spPr>
          <a:xfrm>
            <a:off x="198000" y="576000"/>
            <a:ext cx="6120680" cy="324000"/>
          </a:xfrm>
        </p:spPr>
        <p:txBody>
          <a:bodyPr/>
          <a:lstStyle/>
          <a:p>
            <a:r>
              <a:rPr kumimoji="1" lang="ja-JP" altLang="en-US" dirty="0"/>
              <a:t>商談フェーズ</a:t>
            </a:r>
          </a:p>
        </p:txBody>
      </p:sp>
      <p:pic>
        <p:nvPicPr>
          <p:cNvPr id="7" name="図 6">
            <a:extLst>
              <a:ext uri="{FF2B5EF4-FFF2-40B4-BE49-F238E27FC236}">
                <a16:creationId xmlns:a16="http://schemas.microsoft.com/office/drawing/2014/main" id="{22CB6930-AC79-DD4A-AD70-DA082F537F9C}"/>
              </a:ext>
            </a:extLst>
          </p:cNvPr>
          <p:cNvPicPr>
            <a:picLocks noChangeAspect="1"/>
          </p:cNvPicPr>
          <p:nvPr/>
        </p:nvPicPr>
        <p:blipFill>
          <a:blip r:embed="rId3"/>
          <a:stretch>
            <a:fillRect/>
          </a:stretch>
        </p:blipFill>
        <p:spPr>
          <a:xfrm>
            <a:off x="386770" y="2787774"/>
            <a:ext cx="8370460" cy="1912085"/>
          </a:xfrm>
          <a:prstGeom prst="rect">
            <a:avLst/>
          </a:prstGeom>
        </p:spPr>
      </p:pic>
      <p:sp>
        <p:nvSpPr>
          <p:cNvPr id="13" name="四角形: 角を丸くする 12">
            <a:extLst>
              <a:ext uri="{FF2B5EF4-FFF2-40B4-BE49-F238E27FC236}">
                <a16:creationId xmlns:a16="http://schemas.microsoft.com/office/drawing/2014/main" id="{564F7464-899C-A4D8-CF26-5B92986ADA23}"/>
              </a:ext>
            </a:extLst>
          </p:cNvPr>
          <p:cNvSpPr/>
          <p:nvPr/>
        </p:nvSpPr>
        <p:spPr>
          <a:xfrm>
            <a:off x="3671900" y="3331707"/>
            <a:ext cx="2052228" cy="216024"/>
          </a:xfrm>
          <a:prstGeom prst="roundRect">
            <a:avLst>
              <a:gd name="adj" fmla="val 0"/>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Tree>
    <p:extLst>
      <p:ext uri="{BB962C8B-B14F-4D97-AF65-F5344CB8AC3E}">
        <p14:creationId xmlns:p14="http://schemas.microsoft.com/office/powerpoint/2010/main" val="10055327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fld id="{78AE49ED-73EF-499C-8307-28EB0E7CF529}" type="slidenum">
              <a:rPr lang="ja-JP" altLang="en-US" smtClean="0"/>
              <a:pPr/>
              <a:t>4</a:t>
            </a:fld>
            <a:endParaRPr lang="ja-JP" altLang="en-US" dirty="0"/>
          </a:p>
        </p:txBody>
      </p:sp>
      <p:sp>
        <p:nvSpPr>
          <p:cNvPr id="5" name="タイトル 4"/>
          <p:cNvSpPr>
            <a:spLocks noGrp="1"/>
          </p:cNvSpPr>
          <p:nvPr>
            <p:ph type="title"/>
          </p:nvPr>
        </p:nvSpPr>
        <p:spPr/>
        <p:txBody>
          <a:bodyPr/>
          <a:lstStyle/>
          <a:p>
            <a:r>
              <a:rPr kumimoji="1" lang="en-US" altLang="ja-JP" sz="3200" b="0" dirty="0">
                <a:solidFill>
                  <a:schemeClr val="tx1"/>
                </a:solidFill>
              </a:rPr>
              <a:t>01</a:t>
            </a:r>
            <a:r>
              <a:rPr kumimoji="1" lang="ja-JP" altLang="en-US" sz="3200" b="0" dirty="0">
                <a:solidFill>
                  <a:schemeClr val="accent1"/>
                </a:solidFill>
              </a:rPr>
              <a:t> </a:t>
            </a:r>
            <a:r>
              <a:rPr lang="en-US" altLang="ja-JP" sz="3200" dirty="0"/>
              <a:t>AI-OCR </a:t>
            </a:r>
            <a:r>
              <a:rPr lang="ja-JP" altLang="en-US" sz="3200" dirty="0"/>
              <a:t>詳細</a:t>
            </a:r>
            <a:endParaRPr kumimoji="1" lang="ja-JP" altLang="en-US" dirty="0"/>
          </a:p>
        </p:txBody>
      </p:sp>
      <p:sp>
        <p:nvSpPr>
          <p:cNvPr id="2" name="フッター プレースホルダー 1"/>
          <p:cNvSpPr>
            <a:spLocks noGrp="1"/>
          </p:cNvSpPr>
          <p:nvPr>
            <p:ph type="ftr" sz="quarter" idx="3"/>
          </p:nvPr>
        </p:nvSpPr>
        <p:spPr/>
        <p:txBody>
          <a:bodyPr/>
          <a:lstStyle/>
          <a:p>
            <a:r>
              <a:rPr lang="en-US" altLang="ja-JP" dirty="0"/>
              <a:t>©Canon IT Solutions Inc.  All rights reserved.</a:t>
            </a:r>
            <a:endParaRPr lang="ja-JP" altLang="en-US" dirty="0"/>
          </a:p>
        </p:txBody>
      </p:sp>
    </p:spTree>
    <p:extLst>
      <p:ext uri="{BB962C8B-B14F-4D97-AF65-F5344CB8AC3E}">
        <p14:creationId xmlns:p14="http://schemas.microsoft.com/office/powerpoint/2010/main" val="22523766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40</a:t>
            </a:fld>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 name="四角形: 角を丸くする 5">
            <a:extLst>
              <a:ext uri="{FF2B5EF4-FFF2-40B4-BE49-F238E27FC236}">
                <a16:creationId xmlns:a16="http://schemas.microsoft.com/office/drawing/2014/main" id="{AD810C57-07C9-E699-0F0B-40A004967E25}"/>
              </a:ext>
            </a:extLst>
          </p:cNvPr>
          <p:cNvSpPr/>
          <p:nvPr/>
        </p:nvSpPr>
        <p:spPr>
          <a:xfrm>
            <a:off x="342000" y="1131598"/>
            <a:ext cx="8460000" cy="576056"/>
          </a:xfrm>
          <a:prstGeom prst="roundRect">
            <a:avLst>
              <a:gd name="adj" fmla="val 50000"/>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a:r>
              <a:rPr kumimoji="1" lang="ja-JP" altLang="en-US" sz="1400" dirty="0">
                <a:solidFill>
                  <a:schemeClr val="bg1"/>
                </a:solidFill>
              </a:rPr>
              <a:t>請求書内に課税と非課税</a:t>
            </a:r>
            <a:r>
              <a:rPr lang="ja-JP" altLang="en-US" sz="1400" dirty="0">
                <a:solidFill>
                  <a:schemeClr val="bg1"/>
                </a:solidFill>
              </a:rPr>
              <a:t>が混在している場合にも対応可能か？</a:t>
            </a:r>
            <a:endParaRPr kumimoji="1" lang="ja-JP" altLang="en-US" sz="1400" dirty="0">
              <a:solidFill>
                <a:schemeClr val="bg1"/>
              </a:solidFill>
            </a:endParaRPr>
          </a:p>
        </p:txBody>
      </p:sp>
      <p:sp>
        <p:nvSpPr>
          <p:cNvPr id="8" name="四角形: 角を丸くする 7">
            <a:extLst>
              <a:ext uri="{FF2B5EF4-FFF2-40B4-BE49-F238E27FC236}">
                <a16:creationId xmlns:a16="http://schemas.microsoft.com/office/drawing/2014/main" id="{13D9965C-20A1-DE0D-F1EB-909E023D41E3}"/>
              </a:ext>
            </a:extLst>
          </p:cNvPr>
          <p:cNvSpPr/>
          <p:nvPr/>
        </p:nvSpPr>
        <p:spPr>
          <a:xfrm>
            <a:off x="342000" y="2010098"/>
            <a:ext cx="8460000" cy="576000"/>
          </a:xfrm>
          <a:prstGeom prst="roundRect">
            <a:avLst>
              <a:gd name="adj" fmla="val 50000"/>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a:lnSpc>
                <a:spcPct val="150000"/>
              </a:lnSpc>
            </a:pPr>
            <a:r>
              <a:rPr kumimoji="1" lang="en-US" altLang="ja-JP" sz="1400" dirty="0">
                <a:solidFill>
                  <a:schemeClr val="tx1">
                    <a:lumMod val="75000"/>
                    <a:lumOff val="25000"/>
                  </a:schemeClr>
                </a:solidFill>
              </a:rPr>
              <a:t>AI</a:t>
            </a:r>
            <a:r>
              <a:rPr kumimoji="1" lang="ja-JP" altLang="en-US" sz="1400" dirty="0">
                <a:solidFill>
                  <a:schemeClr val="tx1">
                    <a:lumMod val="75000"/>
                    <a:lumOff val="25000"/>
                  </a:schemeClr>
                </a:solidFill>
              </a:rPr>
              <a:t>経費パターンマスタでそれぞれの設定をしておくことで対応可能です。</a:t>
            </a:r>
          </a:p>
        </p:txBody>
      </p:sp>
      <p:sp>
        <p:nvSpPr>
          <p:cNvPr id="9" name="四角形: 角を丸くする 8">
            <a:extLst>
              <a:ext uri="{FF2B5EF4-FFF2-40B4-BE49-F238E27FC236}">
                <a16:creationId xmlns:a16="http://schemas.microsoft.com/office/drawing/2014/main" id="{78019DDA-C22F-ED1E-9A22-592A20CBE79F}"/>
              </a:ext>
            </a:extLst>
          </p:cNvPr>
          <p:cNvSpPr/>
          <p:nvPr/>
        </p:nvSpPr>
        <p:spPr>
          <a:xfrm>
            <a:off x="250855" y="906639"/>
            <a:ext cx="849355" cy="576056"/>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a:r>
              <a:rPr kumimoji="1" lang="en-US" altLang="ja-JP" sz="4000" b="1" dirty="0">
                <a:solidFill>
                  <a:schemeClr val="tx1">
                    <a:lumMod val="65000"/>
                    <a:lumOff val="35000"/>
                  </a:schemeClr>
                </a:solidFill>
              </a:rPr>
              <a:t>Q.</a:t>
            </a:r>
            <a:endParaRPr kumimoji="1" lang="ja-JP" altLang="en-US" sz="4000" b="1" dirty="0">
              <a:solidFill>
                <a:schemeClr val="tx1">
                  <a:lumMod val="65000"/>
                  <a:lumOff val="35000"/>
                </a:schemeClr>
              </a:solidFill>
            </a:endParaRPr>
          </a:p>
        </p:txBody>
      </p:sp>
      <p:sp>
        <p:nvSpPr>
          <p:cNvPr id="10" name="四角形: 角を丸くする 9">
            <a:extLst>
              <a:ext uri="{FF2B5EF4-FFF2-40B4-BE49-F238E27FC236}">
                <a16:creationId xmlns:a16="http://schemas.microsoft.com/office/drawing/2014/main" id="{BF1BC06A-F5B1-BAEE-8AEE-3162EF183AFF}"/>
              </a:ext>
            </a:extLst>
          </p:cNvPr>
          <p:cNvSpPr/>
          <p:nvPr/>
        </p:nvSpPr>
        <p:spPr>
          <a:xfrm>
            <a:off x="250854" y="1722068"/>
            <a:ext cx="849355" cy="576056"/>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a:r>
              <a:rPr kumimoji="1" lang="en-US" altLang="ja-JP" sz="4000" b="1" dirty="0">
                <a:solidFill>
                  <a:schemeClr val="tx1">
                    <a:lumMod val="65000"/>
                    <a:lumOff val="35000"/>
                  </a:schemeClr>
                </a:solidFill>
              </a:rPr>
              <a:t>A.</a:t>
            </a:r>
            <a:endParaRPr kumimoji="1" lang="ja-JP" altLang="en-US" sz="4000" b="1" dirty="0">
              <a:solidFill>
                <a:schemeClr val="tx1">
                  <a:lumMod val="65000"/>
                  <a:lumOff val="35000"/>
                </a:schemeClr>
              </a:solidFill>
            </a:endParaRPr>
          </a:p>
        </p:txBody>
      </p:sp>
      <p:sp>
        <p:nvSpPr>
          <p:cNvPr id="19" name="タイトル 2">
            <a:extLst>
              <a:ext uri="{FF2B5EF4-FFF2-40B4-BE49-F238E27FC236}">
                <a16:creationId xmlns:a16="http://schemas.microsoft.com/office/drawing/2014/main" id="{B3696FE1-E1FD-554A-83A3-8E2548C73769}"/>
              </a:ext>
            </a:extLst>
          </p:cNvPr>
          <p:cNvSpPr>
            <a:spLocks noGrp="1"/>
          </p:cNvSpPr>
          <p:nvPr>
            <p:ph type="title"/>
          </p:nvPr>
        </p:nvSpPr>
        <p:spPr>
          <a:xfrm>
            <a:off x="288000" y="216000"/>
            <a:ext cx="7200000" cy="360000"/>
          </a:xfrm>
        </p:spPr>
        <p:txBody>
          <a:bodyPr/>
          <a:lstStyle/>
          <a:p>
            <a:r>
              <a:rPr lang="en-US" altLang="ja-JP" dirty="0"/>
              <a:t>AI-OCR(</a:t>
            </a:r>
            <a:r>
              <a:rPr lang="ja-JP" altLang="en-US" dirty="0"/>
              <a:t>請求書・請求書明細</a:t>
            </a:r>
            <a:r>
              <a:rPr lang="en-US" altLang="ja-JP" dirty="0"/>
              <a:t>)FAQ</a:t>
            </a:r>
            <a:endParaRPr kumimoji="1" lang="ja-JP" altLang="en-US" dirty="0"/>
          </a:p>
        </p:txBody>
      </p:sp>
      <p:sp>
        <p:nvSpPr>
          <p:cNvPr id="20" name="テキスト プレースホルダー 4">
            <a:extLst>
              <a:ext uri="{FF2B5EF4-FFF2-40B4-BE49-F238E27FC236}">
                <a16:creationId xmlns:a16="http://schemas.microsoft.com/office/drawing/2014/main" id="{288E9B01-F5AA-C671-D4ED-CE4BB8E0D8F3}"/>
              </a:ext>
            </a:extLst>
          </p:cNvPr>
          <p:cNvSpPr>
            <a:spLocks noGrp="1"/>
          </p:cNvSpPr>
          <p:nvPr>
            <p:ph type="body" sz="quarter" idx="16"/>
          </p:nvPr>
        </p:nvSpPr>
        <p:spPr>
          <a:xfrm>
            <a:off x="198000" y="576000"/>
            <a:ext cx="6120680" cy="324000"/>
          </a:xfrm>
        </p:spPr>
        <p:txBody>
          <a:bodyPr/>
          <a:lstStyle/>
          <a:p>
            <a:r>
              <a:rPr kumimoji="1" lang="ja-JP" altLang="en-US" dirty="0"/>
              <a:t>商談フェーズ</a:t>
            </a:r>
          </a:p>
        </p:txBody>
      </p:sp>
      <p:pic>
        <p:nvPicPr>
          <p:cNvPr id="5" name="図 4">
            <a:extLst>
              <a:ext uri="{FF2B5EF4-FFF2-40B4-BE49-F238E27FC236}">
                <a16:creationId xmlns:a16="http://schemas.microsoft.com/office/drawing/2014/main" id="{0D528200-3C8E-0BF8-0B61-0958E24A6B49}"/>
              </a:ext>
            </a:extLst>
          </p:cNvPr>
          <p:cNvPicPr>
            <a:picLocks noChangeAspect="1"/>
          </p:cNvPicPr>
          <p:nvPr/>
        </p:nvPicPr>
        <p:blipFill>
          <a:blip r:embed="rId3"/>
          <a:stretch>
            <a:fillRect/>
          </a:stretch>
        </p:blipFill>
        <p:spPr>
          <a:xfrm>
            <a:off x="215770" y="2787774"/>
            <a:ext cx="8712460" cy="1876041"/>
          </a:xfrm>
          <a:prstGeom prst="rect">
            <a:avLst/>
          </a:prstGeom>
        </p:spPr>
      </p:pic>
      <p:sp>
        <p:nvSpPr>
          <p:cNvPr id="7" name="四角形: 角を丸くする 6">
            <a:extLst>
              <a:ext uri="{FF2B5EF4-FFF2-40B4-BE49-F238E27FC236}">
                <a16:creationId xmlns:a16="http://schemas.microsoft.com/office/drawing/2014/main" id="{34D8A0E4-D5BA-A7E9-F49F-DDF315F1610F}"/>
              </a:ext>
            </a:extLst>
          </p:cNvPr>
          <p:cNvSpPr/>
          <p:nvPr/>
        </p:nvSpPr>
        <p:spPr>
          <a:xfrm>
            <a:off x="6209114" y="3393063"/>
            <a:ext cx="720080" cy="1270751"/>
          </a:xfrm>
          <a:prstGeom prst="roundRect">
            <a:avLst>
              <a:gd name="adj" fmla="val 0"/>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Tree>
    <p:extLst>
      <p:ext uri="{BB962C8B-B14F-4D97-AF65-F5344CB8AC3E}">
        <p14:creationId xmlns:p14="http://schemas.microsoft.com/office/powerpoint/2010/main" val="20382555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41</a:t>
            </a:fld>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 name="四角形: 角を丸くする 5">
            <a:extLst>
              <a:ext uri="{FF2B5EF4-FFF2-40B4-BE49-F238E27FC236}">
                <a16:creationId xmlns:a16="http://schemas.microsoft.com/office/drawing/2014/main" id="{AD810C57-07C9-E699-0F0B-40A004967E25}"/>
              </a:ext>
            </a:extLst>
          </p:cNvPr>
          <p:cNvSpPr/>
          <p:nvPr/>
        </p:nvSpPr>
        <p:spPr>
          <a:xfrm>
            <a:off x="342000" y="1131598"/>
            <a:ext cx="8460000" cy="576056"/>
          </a:xfrm>
          <a:prstGeom prst="roundRect">
            <a:avLst>
              <a:gd name="adj" fmla="val 50000"/>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a:r>
              <a:rPr kumimoji="1" lang="en-US" altLang="ja-JP" sz="1400" dirty="0">
                <a:solidFill>
                  <a:schemeClr val="bg1"/>
                </a:solidFill>
              </a:rPr>
              <a:t>AI-OCR</a:t>
            </a:r>
            <a:r>
              <a:rPr kumimoji="1" lang="ja-JP" altLang="en-US" sz="1400" dirty="0">
                <a:solidFill>
                  <a:schemeClr val="bg1"/>
                </a:solidFill>
              </a:rPr>
              <a:t>の読込枚数のカウントは、読取結果が返却されたかどうかで判断しているのか？</a:t>
            </a:r>
          </a:p>
        </p:txBody>
      </p:sp>
      <p:sp>
        <p:nvSpPr>
          <p:cNvPr id="8" name="四角形: 角を丸くする 7">
            <a:extLst>
              <a:ext uri="{FF2B5EF4-FFF2-40B4-BE49-F238E27FC236}">
                <a16:creationId xmlns:a16="http://schemas.microsoft.com/office/drawing/2014/main" id="{13D9965C-20A1-DE0D-F1EB-909E023D41E3}"/>
              </a:ext>
            </a:extLst>
          </p:cNvPr>
          <p:cNvSpPr/>
          <p:nvPr/>
        </p:nvSpPr>
        <p:spPr>
          <a:xfrm>
            <a:off x="342000" y="2010097"/>
            <a:ext cx="8460000" cy="576000"/>
          </a:xfrm>
          <a:prstGeom prst="roundRect">
            <a:avLst>
              <a:gd name="adj" fmla="val 50000"/>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a:r>
              <a:rPr kumimoji="1" lang="ja-JP" altLang="en-US" sz="1400" dirty="0">
                <a:solidFill>
                  <a:schemeClr val="tx1">
                    <a:lumMod val="75000"/>
                    <a:lumOff val="25000"/>
                  </a:schemeClr>
                </a:solidFill>
              </a:rPr>
              <a:t>解析が成功した枚数のみカウントされます。</a:t>
            </a:r>
          </a:p>
          <a:p>
            <a:pPr algn="ctr"/>
            <a:r>
              <a:rPr kumimoji="1" lang="ja-JP" altLang="en-US" sz="1400" dirty="0">
                <a:solidFill>
                  <a:schemeClr val="tx1">
                    <a:lumMod val="75000"/>
                    <a:lumOff val="25000"/>
                  </a:schemeClr>
                </a:solidFill>
              </a:rPr>
              <a:t>読み取り時に何かしらのエラーが生じた場合、読み取り結果が返却されないためカウントされません。</a:t>
            </a:r>
          </a:p>
        </p:txBody>
      </p:sp>
      <p:sp>
        <p:nvSpPr>
          <p:cNvPr id="9" name="四角形: 角を丸くする 8">
            <a:extLst>
              <a:ext uri="{FF2B5EF4-FFF2-40B4-BE49-F238E27FC236}">
                <a16:creationId xmlns:a16="http://schemas.microsoft.com/office/drawing/2014/main" id="{78019DDA-C22F-ED1E-9A22-592A20CBE79F}"/>
              </a:ext>
            </a:extLst>
          </p:cNvPr>
          <p:cNvSpPr/>
          <p:nvPr/>
        </p:nvSpPr>
        <p:spPr>
          <a:xfrm>
            <a:off x="250855" y="906639"/>
            <a:ext cx="849355" cy="576056"/>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a:r>
              <a:rPr kumimoji="1" lang="en-US" altLang="ja-JP" sz="4000" b="1" dirty="0">
                <a:solidFill>
                  <a:schemeClr val="tx1">
                    <a:lumMod val="65000"/>
                    <a:lumOff val="35000"/>
                  </a:schemeClr>
                </a:solidFill>
              </a:rPr>
              <a:t>Q.</a:t>
            </a:r>
            <a:endParaRPr kumimoji="1" lang="ja-JP" altLang="en-US" sz="4000" b="1" dirty="0">
              <a:solidFill>
                <a:schemeClr val="tx1">
                  <a:lumMod val="65000"/>
                  <a:lumOff val="35000"/>
                </a:schemeClr>
              </a:solidFill>
            </a:endParaRPr>
          </a:p>
        </p:txBody>
      </p:sp>
      <p:sp>
        <p:nvSpPr>
          <p:cNvPr id="10" name="四角形: 角を丸くする 9">
            <a:extLst>
              <a:ext uri="{FF2B5EF4-FFF2-40B4-BE49-F238E27FC236}">
                <a16:creationId xmlns:a16="http://schemas.microsoft.com/office/drawing/2014/main" id="{BF1BC06A-F5B1-BAEE-8AEE-3162EF183AFF}"/>
              </a:ext>
            </a:extLst>
          </p:cNvPr>
          <p:cNvSpPr/>
          <p:nvPr/>
        </p:nvSpPr>
        <p:spPr>
          <a:xfrm>
            <a:off x="250854" y="1722068"/>
            <a:ext cx="849355" cy="576056"/>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a:r>
              <a:rPr kumimoji="1" lang="en-US" altLang="ja-JP" sz="4000" b="1" dirty="0">
                <a:solidFill>
                  <a:schemeClr val="tx1">
                    <a:lumMod val="65000"/>
                    <a:lumOff val="35000"/>
                  </a:schemeClr>
                </a:solidFill>
              </a:rPr>
              <a:t>A.</a:t>
            </a:r>
            <a:endParaRPr kumimoji="1" lang="ja-JP" altLang="en-US" sz="4000" b="1" dirty="0">
              <a:solidFill>
                <a:schemeClr val="tx1">
                  <a:lumMod val="65000"/>
                  <a:lumOff val="35000"/>
                </a:schemeClr>
              </a:solidFill>
            </a:endParaRPr>
          </a:p>
        </p:txBody>
      </p:sp>
      <p:sp>
        <p:nvSpPr>
          <p:cNvPr id="19" name="タイトル 2">
            <a:extLst>
              <a:ext uri="{FF2B5EF4-FFF2-40B4-BE49-F238E27FC236}">
                <a16:creationId xmlns:a16="http://schemas.microsoft.com/office/drawing/2014/main" id="{B3696FE1-E1FD-554A-83A3-8E2548C73769}"/>
              </a:ext>
            </a:extLst>
          </p:cNvPr>
          <p:cNvSpPr>
            <a:spLocks noGrp="1"/>
          </p:cNvSpPr>
          <p:nvPr>
            <p:ph type="title"/>
          </p:nvPr>
        </p:nvSpPr>
        <p:spPr>
          <a:xfrm>
            <a:off x="288000" y="216000"/>
            <a:ext cx="7200000" cy="360000"/>
          </a:xfrm>
        </p:spPr>
        <p:txBody>
          <a:bodyPr/>
          <a:lstStyle/>
          <a:p>
            <a:r>
              <a:rPr lang="en-US" altLang="ja-JP" dirty="0"/>
              <a:t>AI-OCR(</a:t>
            </a:r>
            <a:r>
              <a:rPr lang="ja-JP" altLang="en-US" dirty="0"/>
              <a:t>請求書・請求書明細</a:t>
            </a:r>
            <a:r>
              <a:rPr lang="en-US" altLang="ja-JP" dirty="0"/>
              <a:t>)FAQ</a:t>
            </a:r>
            <a:endParaRPr kumimoji="1" lang="ja-JP" altLang="en-US" dirty="0"/>
          </a:p>
        </p:txBody>
      </p:sp>
      <p:sp>
        <p:nvSpPr>
          <p:cNvPr id="20" name="テキスト プレースホルダー 4">
            <a:extLst>
              <a:ext uri="{FF2B5EF4-FFF2-40B4-BE49-F238E27FC236}">
                <a16:creationId xmlns:a16="http://schemas.microsoft.com/office/drawing/2014/main" id="{288E9B01-F5AA-C671-D4ED-CE4BB8E0D8F3}"/>
              </a:ext>
            </a:extLst>
          </p:cNvPr>
          <p:cNvSpPr>
            <a:spLocks noGrp="1"/>
          </p:cNvSpPr>
          <p:nvPr>
            <p:ph type="body" sz="quarter" idx="16"/>
          </p:nvPr>
        </p:nvSpPr>
        <p:spPr>
          <a:xfrm>
            <a:off x="198000" y="576000"/>
            <a:ext cx="6120680" cy="324000"/>
          </a:xfrm>
        </p:spPr>
        <p:txBody>
          <a:bodyPr/>
          <a:lstStyle/>
          <a:p>
            <a:r>
              <a:rPr kumimoji="1" lang="ja-JP" altLang="en-US" dirty="0"/>
              <a:t>導入フェーズ</a:t>
            </a:r>
          </a:p>
        </p:txBody>
      </p:sp>
    </p:spTree>
    <p:extLst>
      <p:ext uri="{BB962C8B-B14F-4D97-AF65-F5344CB8AC3E}">
        <p14:creationId xmlns:p14="http://schemas.microsoft.com/office/powerpoint/2010/main" val="10962697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42</a:t>
            </a:fld>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 name="四角形: 角を丸くする 5">
            <a:extLst>
              <a:ext uri="{FF2B5EF4-FFF2-40B4-BE49-F238E27FC236}">
                <a16:creationId xmlns:a16="http://schemas.microsoft.com/office/drawing/2014/main" id="{AD810C57-07C9-E699-0F0B-40A004967E25}"/>
              </a:ext>
            </a:extLst>
          </p:cNvPr>
          <p:cNvSpPr/>
          <p:nvPr/>
        </p:nvSpPr>
        <p:spPr>
          <a:xfrm>
            <a:off x="342000" y="1131598"/>
            <a:ext cx="8460000" cy="576056"/>
          </a:xfrm>
          <a:prstGeom prst="roundRect">
            <a:avLst>
              <a:gd name="adj" fmla="val 50000"/>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a:r>
              <a:rPr kumimoji="1" lang="ja-JP" altLang="en-US" sz="1400" dirty="0">
                <a:solidFill>
                  <a:schemeClr val="bg1"/>
                </a:solidFill>
              </a:rPr>
              <a:t>バッチファイルで一括取込を行う場合に、</a:t>
            </a:r>
            <a:endParaRPr kumimoji="1" lang="en-US" altLang="ja-JP" sz="1400" dirty="0">
              <a:solidFill>
                <a:schemeClr val="bg1"/>
              </a:solidFill>
            </a:endParaRPr>
          </a:p>
          <a:p>
            <a:pPr algn="ctr"/>
            <a:r>
              <a:rPr kumimoji="1" lang="ja-JP" altLang="en-US" sz="1400" dirty="0">
                <a:solidFill>
                  <a:schemeClr val="bg1"/>
                </a:solidFill>
              </a:rPr>
              <a:t>読取りできなかった請求書についてはどのように区別できるのか？</a:t>
            </a:r>
          </a:p>
        </p:txBody>
      </p:sp>
      <p:sp>
        <p:nvSpPr>
          <p:cNvPr id="8" name="四角形: 角を丸くする 7">
            <a:extLst>
              <a:ext uri="{FF2B5EF4-FFF2-40B4-BE49-F238E27FC236}">
                <a16:creationId xmlns:a16="http://schemas.microsoft.com/office/drawing/2014/main" id="{13D9965C-20A1-DE0D-F1EB-909E023D41E3}"/>
              </a:ext>
            </a:extLst>
          </p:cNvPr>
          <p:cNvSpPr/>
          <p:nvPr/>
        </p:nvSpPr>
        <p:spPr>
          <a:xfrm>
            <a:off x="342000" y="2010097"/>
            <a:ext cx="8460000" cy="576000"/>
          </a:xfrm>
          <a:prstGeom prst="roundRect">
            <a:avLst>
              <a:gd name="adj" fmla="val 50000"/>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a:r>
              <a:rPr kumimoji="1" lang="ja-JP" altLang="en-US" sz="1400" dirty="0">
                <a:solidFill>
                  <a:schemeClr val="tx1">
                    <a:lumMod val="75000"/>
                    <a:lumOff val="25000"/>
                  </a:schemeClr>
                </a:solidFill>
              </a:rPr>
              <a:t>一括解析画面から解析した場合、ログファイルにも結果が出力されます。</a:t>
            </a:r>
          </a:p>
          <a:p>
            <a:pPr algn="ctr"/>
            <a:r>
              <a:rPr kumimoji="1" lang="ja-JP" altLang="en-US" sz="1400" dirty="0">
                <a:solidFill>
                  <a:schemeClr val="tx1">
                    <a:lumMod val="75000"/>
                    <a:lumOff val="25000"/>
                  </a:schemeClr>
                </a:solidFill>
              </a:rPr>
              <a:t>請求書一覧画面には読み取りできなかった箇所が空白となるので、そこからも判別可能です。</a:t>
            </a:r>
          </a:p>
        </p:txBody>
      </p:sp>
      <p:sp>
        <p:nvSpPr>
          <p:cNvPr id="9" name="四角形: 角を丸くする 8">
            <a:extLst>
              <a:ext uri="{FF2B5EF4-FFF2-40B4-BE49-F238E27FC236}">
                <a16:creationId xmlns:a16="http://schemas.microsoft.com/office/drawing/2014/main" id="{78019DDA-C22F-ED1E-9A22-592A20CBE79F}"/>
              </a:ext>
            </a:extLst>
          </p:cNvPr>
          <p:cNvSpPr/>
          <p:nvPr/>
        </p:nvSpPr>
        <p:spPr>
          <a:xfrm>
            <a:off x="250855" y="906639"/>
            <a:ext cx="849355" cy="576056"/>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a:r>
              <a:rPr kumimoji="1" lang="en-US" altLang="ja-JP" sz="4000" b="1" dirty="0">
                <a:solidFill>
                  <a:schemeClr val="tx1">
                    <a:lumMod val="65000"/>
                    <a:lumOff val="35000"/>
                  </a:schemeClr>
                </a:solidFill>
              </a:rPr>
              <a:t>Q.</a:t>
            </a:r>
            <a:endParaRPr kumimoji="1" lang="ja-JP" altLang="en-US" sz="4000" b="1" dirty="0">
              <a:solidFill>
                <a:schemeClr val="tx1">
                  <a:lumMod val="65000"/>
                  <a:lumOff val="35000"/>
                </a:schemeClr>
              </a:solidFill>
            </a:endParaRPr>
          </a:p>
        </p:txBody>
      </p:sp>
      <p:sp>
        <p:nvSpPr>
          <p:cNvPr id="10" name="四角形: 角を丸くする 9">
            <a:extLst>
              <a:ext uri="{FF2B5EF4-FFF2-40B4-BE49-F238E27FC236}">
                <a16:creationId xmlns:a16="http://schemas.microsoft.com/office/drawing/2014/main" id="{BF1BC06A-F5B1-BAEE-8AEE-3162EF183AFF}"/>
              </a:ext>
            </a:extLst>
          </p:cNvPr>
          <p:cNvSpPr/>
          <p:nvPr/>
        </p:nvSpPr>
        <p:spPr>
          <a:xfrm>
            <a:off x="250854" y="1722068"/>
            <a:ext cx="849355" cy="576056"/>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a:r>
              <a:rPr kumimoji="1" lang="en-US" altLang="ja-JP" sz="4000" b="1" dirty="0">
                <a:solidFill>
                  <a:schemeClr val="tx1">
                    <a:lumMod val="65000"/>
                    <a:lumOff val="35000"/>
                  </a:schemeClr>
                </a:solidFill>
              </a:rPr>
              <a:t>A.</a:t>
            </a:r>
            <a:endParaRPr kumimoji="1" lang="ja-JP" altLang="en-US" sz="4000" b="1" dirty="0">
              <a:solidFill>
                <a:schemeClr val="tx1">
                  <a:lumMod val="65000"/>
                  <a:lumOff val="35000"/>
                </a:schemeClr>
              </a:solidFill>
            </a:endParaRPr>
          </a:p>
        </p:txBody>
      </p:sp>
      <p:pic>
        <p:nvPicPr>
          <p:cNvPr id="13" name="図 12">
            <a:extLst>
              <a:ext uri="{FF2B5EF4-FFF2-40B4-BE49-F238E27FC236}">
                <a16:creationId xmlns:a16="http://schemas.microsoft.com/office/drawing/2014/main" id="{61E5C172-4AC9-CA4C-D2AC-E7CD2B0A7908}"/>
              </a:ext>
            </a:extLst>
          </p:cNvPr>
          <p:cNvPicPr>
            <a:picLocks noChangeAspect="1"/>
          </p:cNvPicPr>
          <p:nvPr/>
        </p:nvPicPr>
        <p:blipFill>
          <a:blip r:embed="rId3"/>
          <a:stretch>
            <a:fillRect/>
          </a:stretch>
        </p:blipFill>
        <p:spPr>
          <a:xfrm>
            <a:off x="342000" y="2723934"/>
            <a:ext cx="8460000" cy="1962371"/>
          </a:xfrm>
          <a:prstGeom prst="rect">
            <a:avLst/>
          </a:prstGeom>
        </p:spPr>
      </p:pic>
      <p:sp>
        <p:nvSpPr>
          <p:cNvPr id="14" name="四角形: 角を丸くする 13">
            <a:extLst>
              <a:ext uri="{FF2B5EF4-FFF2-40B4-BE49-F238E27FC236}">
                <a16:creationId xmlns:a16="http://schemas.microsoft.com/office/drawing/2014/main" id="{113A7E9E-E8EA-F145-8947-EF7A8D09C6BE}"/>
              </a:ext>
            </a:extLst>
          </p:cNvPr>
          <p:cNvSpPr/>
          <p:nvPr/>
        </p:nvSpPr>
        <p:spPr>
          <a:xfrm>
            <a:off x="6372200" y="2876460"/>
            <a:ext cx="2695616" cy="295578"/>
          </a:xfrm>
          <a:prstGeom prst="roundRect">
            <a:avLst>
              <a:gd name="adj" fmla="val 5000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0" rtlCol="0" anchor="ctr"/>
          <a:lstStyle/>
          <a:p>
            <a:pPr algn="ctr"/>
            <a:r>
              <a:rPr lang="ja-JP" altLang="en-US" sz="1050" dirty="0">
                <a:solidFill>
                  <a:srgbClr val="FF0000"/>
                </a:solidFill>
              </a:rPr>
              <a:t>電話番号が読み取れなかった例</a:t>
            </a:r>
            <a:endParaRPr kumimoji="1" lang="ja-JP" altLang="en-US" sz="1050" dirty="0">
              <a:solidFill>
                <a:srgbClr val="FF0000"/>
              </a:solidFill>
            </a:endParaRPr>
          </a:p>
        </p:txBody>
      </p:sp>
      <p:sp>
        <p:nvSpPr>
          <p:cNvPr id="15" name="四角形: 角を丸くする 14">
            <a:extLst>
              <a:ext uri="{FF2B5EF4-FFF2-40B4-BE49-F238E27FC236}">
                <a16:creationId xmlns:a16="http://schemas.microsoft.com/office/drawing/2014/main" id="{ACBE25F3-6EFA-5452-BFFB-5E223DCC7634}"/>
              </a:ext>
            </a:extLst>
          </p:cNvPr>
          <p:cNvSpPr/>
          <p:nvPr/>
        </p:nvSpPr>
        <p:spPr>
          <a:xfrm>
            <a:off x="4932040" y="4335946"/>
            <a:ext cx="972108" cy="252028"/>
          </a:xfrm>
          <a:prstGeom prst="roundRect">
            <a:avLst>
              <a:gd name="adj" fmla="val 0"/>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
        <p:nvSpPr>
          <p:cNvPr id="19" name="タイトル 2">
            <a:extLst>
              <a:ext uri="{FF2B5EF4-FFF2-40B4-BE49-F238E27FC236}">
                <a16:creationId xmlns:a16="http://schemas.microsoft.com/office/drawing/2014/main" id="{B3696FE1-E1FD-554A-83A3-8E2548C73769}"/>
              </a:ext>
            </a:extLst>
          </p:cNvPr>
          <p:cNvSpPr>
            <a:spLocks noGrp="1"/>
          </p:cNvSpPr>
          <p:nvPr>
            <p:ph type="title"/>
          </p:nvPr>
        </p:nvSpPr>
        <p:spPr>
          <a:xfrm>
            <a:off x="288000" y="216000"/>
            <a:ext cx="7200000" cy="360000"/>
          </a:xfrm>
        </p:spPr>
        <p:txBody>
          <a:bodyPr/>
          <a:lstStyle/>
          <a:p>
            <a:r>
              <a:rPr lang="en-US" altLang="ja-JP" dirty="0"/>
              <a:t>AI-OCR(</a:t>
            </a:r>
            <a:r>
              <a:rPr lang="ja-JP" altLang="en-US" dirty="0"/>
              <a:t>請求書・請求書明細</a:t>
            </a:r>
            <a:r>
              <a:rPr lang="en-US" altLang="ja-JP" dirty="0"/>
              <a:t>)FAQ</a:t>
            </a:r>
            <a:endParaRPr kumimoji="1" lang="ja-JP" altLang="en-US" dirty="0"/>
          </a:p>
        </p:txBody>
      </p:sp>
      <p:sp>
        <p:nvSpPr>
          <p:cNvPr id="20" name="テキスト プレースホルダー 4">
            <a:extLst>
              <a:ext uri="{FF2B5EF4-FFF2-40B4-BE49-F238E27FC236}">
                <a16:creationId xmlns:a16="http://schemas.microsoft.com/office/drawing/2014/main" id="{288E9B01-F5AA-C671-D4ED-CE4BB8E0D8F3}"/>
              </a:ext>
            </a:extLst>
          </p:cNvPr>
          <p:cNvSpPr>
            <a:spLocks noGrp="1"/>
          </p:cNvSpPr>
          <p:nvPr>
            <p:ph type="body" sz="quarter" idx="16"/>
          </p:nvPr>
        </p:nvSpPr>
        <p:spPr>
          <a:xfrm>
            <a:off x="198000" y="576000"/>
            <a:ext cx="6120680" cy="324000"/>
          </a:xfrm>
        </p:spPr>
        <p:txBody>
          <a:bodyPr/>
          <a:lstStyle/>
          <a:p>
            <a:r>
              <a:rPr kumimoji="1" lang="ja-JP" altLang="en-US" dirty="0"/>
              <a:t>導入フェーズ</a:t>
            </a:r>
          </a:p>
        </p:txBody>
      </p:sp>
    </p:spTree>
    <p:extLst>
      <p:ext uri="{BB962C8B-B14F-4D97-AF65-F5344CB8AC3E}">
        <p14:creationId xmlns:p14="http://schemas.microsoft.com/office/powerpoint/2010/main" val="82494180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C09C5B7F-2268-1DB6-4581-A829628448B8}"/>
              </a:ext>
            </a:extLst>
          </p:cNvPr>
          <p:cNvSpPr>
            <a:spLocks noGrp="1"/>
          </p:cNvSpPr>
          <p:nvPr>
            <p:ph type="ftr" sz="quarter"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600" b="0" i="0" u="none" strike="noStrike" kern="1200" cap="none" spc="0" normalizeH="0" baseline="0" noProof="0">
                <a:ln>
                  <a:noFill/>
                </a:ln>
                <a:solidFill>
                  <a:prstClr val="black">
                    <a:tint val="75000"/>
                  </a:prstClr>
                </a:solidFill>
                <a:effectLst/>
                <a:uLnTx/>
                <a:uFillTx/>
                <a:latin typeface="メイリオ"/>
                <a:ea typeface="メイリオ"/>
                <a:cs typeface="+mn-cs"/>
              </a:rPr>
              <a:t>©Canon IT Solutions Inc.  All rights reserved.</a:t>
            </a:r>
            <a:endParaRPr kumimoji="1" lang="ja-JP" altLang="en-US" sz="600" b="0" i="0" u="none" strike="noStrike" kern="1200" cap="none" spc="0" normalizeH="0" baseline="0" noProof="0" dirty="0">
              <a:ln>
                <a:noFill/>
              </a:ln>
              <a:solidFill>
                <a:prstClr val="black">
                  <a:tint val="75000"/>
                </a:prstClr>
              </a:solidFill>
              <a:effectLst/>
              <a:uLnTx/>
              <a:uFillTx/>
              <a:latin typeface="メイリオ"/>
              <a:ea typeface="メイリオ"/>
              <a:cs typeface="+mn-cs"/>
            </a:endParaRPr>
          </a:p>
        </p:txBody>
      </p:sp>
      <p:sp>
        <p:nvSpPr>
          <p:cNvPr id="2" name="スライド番号プレースホルダー 1">
            <a:extLst>
              <a:ext uri="{FF2B5EF4-FFF2-40B4-BE49-F238E27FC236}">
                <a16:creationId xmlns:a16="http://schemas.microsoft.com/office/drawing/2014/main" id="{9E161EAF-B85B-8340-4439-D45908B777E9}"/>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AE49ED-73EF-499C-8307-28EB0E7CF529}" type="slidenum">
              <a:rPr kumimoji="1" lang="ja-JP" altLang="en-US" sz="900" b="0" i="0" u="none" strike="noStrike" kern="1200" cap="none" spc="0" normalizeH="0" baseline="0" noProof="0" smtClean="0">
                <a:ln>
                  <a:noFill/>
                </a:ln>
                <a:solidFill>
                  <a:prstClr val="black">
                    <a:lumMod val="50000"/>
                    <a:lumOff val="50000"/>
                  </a:prstClr>
                </a:solidFill>
                <a:effectLst/>
                <a:uLnTx/>
                <a:uFillTx/>
                <a:latin typeface="メイリオ"/>
                <a:ea typeface="メイリオ"/>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1" lang="ja-JP" altLang="en-US" sz="900" b="0" i="0" u="none" strike="noStrike" kern="1200" cap="none" spc="0" normalizeH="0" baseline="0" noProof="0" dirty="0">
              <a:ln>
                <a:noFill/>
              </a:ln>
              <a:solidFill>
                <a:prstClr val="black">
                  <a:lumMod val="50000"/>
                  <a:lumOff val="50000"/>
                </a:prstClr>
              </a:solidFill>
              <a:effectLst/>
              <a:uLnTx/>
              <a:uFillTx/>
              <a:latin typeface="メイリオ"/>
              <a:ea typeface="メイリオ"/>
              <a:cs typeface="+mn-cs"/>
            </a:endParaRPr>
          </a:p>
        </p:txBody>
      </p:sp>
      <p:pic>
        <p:nvPicPr>
          <p:cNvPr id="5" name="図 4">
            <a:extLst>
              <a:ext uri="{FF2B5EF4-FFF2-40B4-BE49-F238E27FC236}">
                <a16:creationId xmlns:a16="http://schemas.microsoft.com/office/drawing/2014/main" id="{7795899D-054F-65A4-328D-3C35D617CF4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78406" y="2034961"/>
            <a:ext cx="2106819" cy="464781"/>
          </a:xfrm>
          <a:prstGeom prst="rect">
            <a:avLst/>
          </a:prstGeom>
        </p:spPr>
      </p:pic>
      <p:sp>
        <p:nvSpPr>
          <p:cNvPr id="6" name="テキスト ボックス 5">
            <a:extLst>
              <a:ext uri="{FF2B5EF4-FFF2-40B4-BE49-F238E27FC236}">
                <a16:creationId xmlns:a16="http://schemas.microsoft.com/office/drawing/2014/main" id="{691EEDB3-F87A-462E-6EA2-474BDAF522BF}"/>
              </a:ext>
            </a:extLst>
          </p:cNvPr>
          <p:cNvSpPr txBox="1"/>
          <p:nvPr/>
        </p:nvSpPr>
        <p:spPr>
          <a:xfrm>
            <a:off x="6667512" y="2643759"/>
            <a:ext cx="2224968" cy="153888"/>
          </a:xfrm>
          <a:prstGeom prst="rect">
            <a:avLst/>
          </a:prstGeom>
          <a:noFill/>
        </p:spPr>
        <p:txBody>
          <a:bodyPr wrap="none" lIns="0" tIns="0" rIns="0" bIns="0" rtlCol="0">
            <a:spAutoFit/>
          </a:bodyPr>
          <a:lstStyle/>
          <a:p>
            <a:r>
              <a:rPr lang="en-US" altLang="ja-JP" sz="1000" dirty="0">
                <a:solidFill>
                  <a:schemeClr val="tx2"/>
                </a:solidFill>
              </a:rPr>
              <a:t>www.superstream.canon-its.co.jp/</a:t>
            </a:r>
          </a:p>
        </p:txBody>
      </p:sp>
      <p:sp>
        <p:nvSpPr>
          <p:cNvPr id="3" name="テキスト ボックス 2">
            <a:extLst>
              <a:ext uri="{FF2B5EF4-FFF2-40B4-BE49-F238E27FC236}">
                <a16:creationId xmlns:a16="http://schemas.microsoft.com/office/drawing/2014/main" id="{993CCB0E-454F-872A-134C-580A5F95E52C}"/>
              </a:ext>
            </a:extLst>
          </p:cNvPr>
          <p:cNvSpPr txBox="1"/>
          <p:nvPr/>
        </p:nvSpPr>
        <p:spPr>
          <a:xfrm>
            <a:off x="358775" y="3497666"/>
            <a:ext cx="1102866" cy="184666"/>
          </a:xfrm>
          <a:prstGeom prst="rect">
            <a:avLst/>
          </a:prstGeom>
          <a:noFill/>
        </p:spPr>
        <p:txBody>
          <a:bodyPr wrap="none" lIns="0" tIns="0" rIns="0" bIns="0" rtlCol="0">
            <a:spAutoFit/>
          </a:bodyPr>
          <a:lstStyle/>
          <a:p>
            <a:r>
              <a:rPr lang="ja-JP" altLang="en-US" sz="1200" b="1" dirty="0">
                <a:solidFill>
                  <a:schemeClr val="tx2"/>
                </a:solidFill>
              </a:rPr>
              <a:t>公式</a:t>
            </a:r>
            <a:r>
              <a:rPr lang="en-US" altLang="ja-JP" sz="1200" b="1" dirty="0">
                <a:solidFill>
                  <a:schemeClr val="tx2"/>
                </a:solidFill>
              </a:rPr>
              <a:t>SNS</a:t>
            </a:r>
            <a:r>
              <a:rPr lang="ja-JP" altLang="en-US" sz="1200" b="1" dirty="0">
                <a:solidFill>
                  <a:schemeClr val="tx2"/>
                </a:solidFill>
              </a:rPr>
              <a:t>更新中</a:t>
            </a:r>
            <a:endParaRPr kumimoji="1" lang="ja-JP" altLang="en-US" sz="1200" b="1" dirty="0">
              <a:solidFill>
                <a:schemeClr val="tx2"/>
              </a:solidFill>
            </a:endParaRPr>
          </a:p>
        </p:txBody>
      </p:sp>
      <p:sp>
        <p:nvSpPr>
          <p:cNvPr id="16" name="テキスト ボックス 15">
            <a:extLst>
              <a:ext uri="{FF2B5EF4-FFF2-40B4-BE49-F238E27FC236}">
                <a16:creationId xmlns:a16="http://schemas.microsoft.com/office/drawing/2014/main" id="{17D2B667-7E1B-D867-A6D8-49D064FAF8AA}"/>
              </a:ext>
            </a:extLst>
          </p:cNvPr>
          <p:cNvSpPr txBox="1"/>
          <p:nvPr/>
        </p:nvSpPr>
        <p:spPr>
          <a:xfrm>
            <a:off x="755576" y="4009578"/>
            <a:ext cx="1109278" cy="153888"/>
          </a:xfrm>
          <a:prstGeom prst="rect">
            <a:avLst/>
          </a:prstGeom>
          <a:noFill/>
        </p:spPr>
        <p:txBody>
          <a:bodyPr wrap="none" lIns="0" tIns="0" rIns="0" bIns="0" rtlCol="0">
            <a:spAutoFit/>
          </a:bodyPr>
          <a:lstStyle/>
          <a:p>
            <a:r>
              <a:rPr lang="en-US" altLang="ja-JP" sz="1000" dirty="0">
                <a:solidFill>
                  <a:schemeClr val="tx2"/>
                </a:solidFill>
              </a:rPr>
              <a:t>@</a:t>
            </a:r>
            <a:r>
              <a:rPr lang="en-US" altLang="ja-JP" sz="1000" dirty="0" err="1">
                <a:solidFill>
                  <a:schemeClr val="tx2"/>
                </a:solidFill>
              </a:rPr>
              <a:t>superstream.nx</a:t>
            </a:r>
            <a:endParaRPr lang="en-US" altLang="ja-JP" sz="1000" dirty="0">
              <a:solidFill>
                <a:schemeClr val="tx2"/>
              </a:solidFill>
            </a:endParaRPr>
          </a:p>
        </p:txBody>
      </p:sp>
      <p:sp>
        <p:nvSpPr>
          <p:cNvPr id="17" name="テキスト ボックス 16">
            <a:extLst>
              <a:ext uri="{FF2B5EF4-FFF2-40B4-BE49-F238E27FC236}">
                <a16:creationId xmlns:a16="http://schemas.microsoft.com/office/drawing/2014/main" id="{6EA4557C-9182-D8FA-DD85-EA9CF91A64E3}"/>
              </a:ext>
            </a:extLst>
          </p:cNvPr>
          <p:cNvSpPr txBox="1"/>
          <p:nvPr/>
        </p:nvSpPr>
        <p:spPr>
          <a:xfrm>
            <a:off x="3386849" y="4009578"/>
            <a:ext cx="1211870" cy="153888"/>
          </a:xfrm>
          <a:prstGeom prst="rect">
            <a:avLst/>
          </a:prstGeom>
          <a:noFill/>
        </p:spPr>
        <p:txBody>
          <a:bodyPr wrap="none" lIns="0" tIns="0" rIns="0" bIns="0" rtlCol="0">
            <a:spAutoFit/>
          </a:bodyPr>
          <a:lstStyle/>
          <a:p>
            <a:r>
              <a:rPr lang="en-US" altLang="ja-JP" sz="1000" dirty="0">
                <a:solidFill>
                  <a:schemeClr val="tx2"/>
                </a:solidFill>
              </a:rPr>
              <a:t>@</a:t>
            </a:r>
            <a:r>
              <a:rPr lang="en-US" altLang="ja-JP" sz="1000" dirty="0" err="1">
                <a:solidFill>
                  <a:schemeClr val="tx2"/>
                </a:solidFill>
              </a:rPr>
              <a:t>SuperStream_NX</a:t>
            </a:r>
            <a:endParaRPr lang="en-US" altLang="ja-JP" sz="1000" dirty="0">
              <a:solidFill>
                <a:schemeClr val="tx2"/>
              </a:solidFill>
            </a:endParaRPr>
          </a:p>
        </p:txBody>
      </p:sp>
      <p:pic>
        <p:nvPicPr>
          <p:cNvPr id="18" name="図 17">
            <a:extLst>
              <a:ext uri="{FF2B5EF4-FFF2-40B4-BE49-F238E27FC236}">
                <a16:creationId xmlns:a16="http://schemas.microsoft.com/office/drawing/2014/main" id="{F6125431-BF14-DBC1-0577-2751355A36B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4842" y="3903898"/>
            <a:ext cx="327381" cy="327381"/>
          </a:xfrm>
          <a:prstGeom prst="rect">
            <a:avLst/>
          </a:prstGeom>
        </p:spPr>
      </p:pic>
      <p:pic>
        <p:nvPicPr>
          <p:cNvPr id="19" name="図 18">
            <a:extLst>
              <a:ext uri="{FF2B5EF4-FFF2-40B4-BE49-F238E27FC236}">
                <a16:creationId xmlns:a16="http://schemas.microsoft.com/office/drawing/2014/main" id="{19F7CBCA-B7A1-C9A7-C399-2FE8381E3534}"/>
              </a:ext>
            </a:extLst>
          </p:cNvPr>
          <p:cNvPicPr>
            <a:picLocks noChangeAspect="1"/>
          </p:cNvPicPr>
          <p:nvPr/>
        </p:nvPicPr>
        <p:blipFill>
          <a:blip r:embed="rId5"/>
          <a:stretch>
            <a:fillRect/>
          </a:stretch>
        </p:blipFill>
        <p:spPr>
          <a:xfrm>
            <a:off x="1937615" y="3816025"/>
            <a:ext cx="612068" cy="614800"/>
          </a:xfrm>
          <a:prstGeom prst="rect">
            <a:avLst/>
          </a:prstGeom>
        </p:spPr>
      </p:pic>
      <p:pic>
        <p:nvPicPr>
          <p:cNvPr id="20" name="図 19">
            <a:extLst>
              <a:ext uri="{FF2B5EF4-FFF2-40B4-BE49-F238E27FC236}">
                <a16:creationId xmlns:a16="http://schemas.microsoft.com/office/drawing/2014/main" id="{932C9400-1268-75B3-0A21-8A8DC4FAAEC0}"/>
              </a:ext>
            </a:extLst>
          </p:cNvPr>
          <p:cNvPicPr>
            <a:picLocks noChangeAspect="1"/>
          </p:cNvPicPr>
          <p:nvPr/>
        </p:nvPicPr>
        <p:blipFill>
          <a:blip r:embed="rId6"/>
          <a:stretch>
            <a:fillRect/>
          </a:stretch>
        </p:blipFill>
        <p:spPr>
          <a:xfrm>
            <a:off x="4680012" y="3811135"/>
            <a:ext cx="631883" cy="632823"/>
          </a:xfrm>
          <a:prstGeom prst="rect">
            <a:avLst/>
          </a:prstGeom>
        </p:spPr>
      </p:pic>
      <p:cxnSp>
        <p:nvCxnSpPr>
          <p:cNvPr id="21" name="直線コネクタ 20">
            <a:extLst>
              <a:ext uri="{FF2B5EF4-FFF2-40B4-BE49-F238E27FC236}">
                <a16:creationId xmlns:a16="http://schemas.microsoft.com/office/drawing/2014/main" id="{54666937-DB6D-92FF-D77F-9877297C309D}"/>
              </a:ext>
            </a:extLst>
          </p:cNvPr>
          <p:cNvCxnSpPr/>
          <p:nvPr/>
        </p:nvCxnSpPr>
        <p:spPr>
          <a:xfrm flipV="1">
            <a:off x="358775" y="3682332"/>
            <a:ext cx="4897301" cy="2"/>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22" name="図 21" descr="アイコン&#10;&#10;自動的に生成された説明">
            <a:extLst>
              <a:ext uri="{FF2B5EF4-FFF2-40B4-BE49-F238E27FC236}">
                <a16:creationId xmlns:a16="http://schemas.microsoft.com/office/drawing/2014/main" id="{0CC993CA-BC32-BD69-5FD7-2FDED1FE2C2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996634" y="3903898"/>
            <a:ext cx="327600" cy="327600"/>
          </a:xfrm>
          <a:prstGeom prst="rect">
            <a:avLst/>
          </a:prstGeom>
        </p:spPr>
      </p:pic>
      <p:sp>
        <p:nvSpPr>
          <p:cNvPr id="8" name="テキスト ボックス 7">
            <a:extLst>
              <a:ext uri="{FF2B5EF4-FFF2-40B4-BE49-F238E27FC236}">
                <a16:creationId xmlns:a16="http://schemas.microsoft.com/office/drawing/2014/main" id="{1F85F383-F273-F59D-52D7-A472C12EA7A7}"/>
              </a:ext>
            </a:extLst>
          </p:cNvPr>
          <p:cNvSpPr txBox="1"/>
          <p:nvPr/>
        </p:nvSpPr>
        <p:spPr>
          <a:xfrm>
            <a:off x="359532" y="1062338"/>
            <a:ext cx="5544616" cy="1977464"/>
          </a:xfrm>
          <a:prstGeom prst="rect">
            <a:avLst/>
          </a:prstGeom>
          <a:noFill/>
        </p:spPr>
        <p:txBody>
          <a:bodyPr wrap="square">
            <a:spAutoFit/>
          </a:bodyPr>
          <a:lstStyle/>
          <a:p>
            <a:pPr>
              <a:lnSpc>
                <a:spcPct val="150000"/>
              </a:lnSpc>
            </a:pPr>
            <a:r>
              <a:rPr lang="ja-JP" altLang="en-US" sz="2800" dirty="0">
                <a:solidFill>
                  <a:srgbClr val="008CCF"/>
                </a:solidFill>
              </a:rPr>
              <a:t>会計・人事を変える。</a:t>
            </a:r>
          </a:p>
          <a:p>
            <a:pPr>
              <a:lnSpc>
                <a:spcPct val="150000"/>
              </a:lnSpc>
            </a:pPr>
            <a:r>
              <a:rPr lang="ja-JP" altLang="en-US" sz="2800" dirty="0">
                <a:solidFill>
                  <a:srgbClr val="008CCF"/>
                </a:solidFill>
              </a:rPr>
              <a:t>もっとやさしく、</a:t>
            </a:r>
            <a:br>
              <a:rPr lang="en-US" altLang="ja-JP" sz="2800" dirty="0">
                <a:solidFill>
                  <a:srgbClr val="008CCF"/>
                </a:solidFill>
              </a:rPr>
            </a:br>
            <a:r>
              <a:rPr lang="ja-JP" altLang="en-US" sz="2800" dirty="0">
                <a:solidFill>
                  <a:srgbClr val="008CCF"/>
                </a:solidFill>
              </a:rPr>
              <a:t>もっと便利に、もっと楽しく</a:t>
            </a:r>
          </a:p>
        </p:txBody>
      </p:sp>
    </p:spTree>
    <p:extLst>
      <p:ext uri="{BB962C8B-B14F-4D97-AF65-F5344CB8AC3E}">
        <p14:creationId xmlns:p14="http://schemas.microsoft.com/office/powerpoint/2010/main" val="17900529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8">
            <a:extLst>
              <a:ext uri="{FF2B5EF4-FFF2-40B4-BE49-F238E27FC236}">
                <a16:creationId xmlns:a16="http://schemas.microsoft.com/office/drawing/2014/main" id="{935ED8CA-D3A9-BE01-91A8-844A4C1E6A15}"/>
              </a:ext>
            </a:extLst>
          </p:cNvPr>
          <p:cNvSpPr>
            <a:spLocks noChangeArrowheads="1"/>
          </p:cNvSpPr>
          <p:nvPr/>
        </p:nvSpPr>
        <p:spPr bwMode="auto">
          <a:xfrm>
            <a:off x="503548" y="1373581"/>
            <a:ext cx="5334456" cy="3193914"/>
          </a:xfrm>
          <a:prstGeom prst="rect">
            <a:avLst/>
          </a:prstGeom>
          <a:solidFill>
            <a:schemeClr val="bg1">
              <a:lumMod val="85000"/>
              <a:alpha val="69804"/>
            </a:schemeClr>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ja-JP" altLang="en-US" sz="1400" b="0" i="0" u="none" strike="noStrike" cap="none" normalizeH="0" baseline="0" dirty="0">
              <a:ln>
                <a:noFill/>
              </a:ln>
              <a:solidFill>
                <a:schemeClr val="bg1"/>
              </a:solidFill>
              <a:effectLst/>
              <a:latin typeface="+mn-ea"/>
            </a:endParaRPr>
          </a:p>
        </p:txBody>
      </p:sp>
      <p:sp>
        <p:nvSpPr>
          <p:cNvPr id="10" name="Rectangle 8">
            <a:extLst>
              <a:ext uri="{FF2B5EF4-FFF2-40B4-BE49-F238E27FC236}">
                <a16:creationId xmlns:a16="http://schemas.microsoft.com/office/drawing/2014/main" id="{37E7E0D2-5A41-528A-DC1D-8058F16831E0}"/>
              </a:ext>
            </a:extLst>
          </p:cNvPr>
          <p:cNvSpPr>
            <a:spLocks noChangeArrowheads="1"/>
          </p:cNvSpPr>
          <p:nvPr/>
        </p:nvSpPr>
        <p:spPr bwMode="auto">
          <a:xfrm>
            <a:off x="6120172" y="1373581"/>
            <a:ext cx="2520280" cy="3193914"/>
          </a:xfrm>
          <a:prstGeom prst="rect">
            <a:avLst/>
          </a:prstGeom>
          <a:solidFill>
            <a:schemeClr val="bg1">
              <a:lumMod val="85000"/>
              <a:alpha val="69804"/>
            </a:schemeClr>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ja-JP" altLang="en-US" sz="1400" b="0" i="0" u="none" strike="noStrike" cap="none" normalizeH="0" baseline="0" dirty="0">
              <a:ln>
                <a:noFill/>
              </a:ln>
              <a:solidFill>
                <a:schemeClr val="bg1"/>
              </a:solidFill>
              <a:effectLst/>
              <a:latin typeface="+mn-ea"/>
            </a:endParaRPr>
          </a:p>
        </p:txBody>
      </p:sp>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5</a:t>
            </a:fld>
            <a:endParaRPr kumimoji="1" lang="ja-JP" altLang="en-US" dirty="0"/>
          </a:p>
        </p:txBody>
      </p:sp>
      <p:sp>
        <p:nvSpPr>
          <p:cNvPr id="3" name="タイトル 2"/>
          <p:cNvSpPr>
            <a:spLocks noGrp="1"/>
          </p:cNvSpPr>
          <p:nvPr>
            <p:ph type="title"/>
          </p:nvPr>
        </p:nvSpPr>
        <p:spPr/>
        <p:txBody>
          <a:bodyPr/>
          <a:lstStyle/>
          <a:p>
            <a:r>
              <a:rPr lang="en-US" altLang="ja-JP" dirty="0"/>
              <a:t>AI-OCR(</a:t>
            </a:r>
            <a:r>
              <a:rPr lang="ja-JP" altLang="en-US" dirty="0"/>
              <a:t>請求書・請求書明細</a:t>
            </a:r>
            <a:r>
              <a:rPr lang="en-US" altLang="ja-JP" dirty="0"/>
              <a:t>)</a:t>
            </a:r>
            <a:r>
              <a:rPr lang="ja-JP" altLang="en-US" dirty="0"/>
              <a:t>登録の流れ</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5" name="テキスト プレースホルダー 4"/>
          <p:cNvSpPr>
            <a:spLocks noGrp="1"/>
          </p:cNvSpPr>
          <p:nvPr>
            <p:ph type="body" sz="quarter" idx="16"/>
          </p:nvPr>
        </p:nvSpPr>
        <p:spPr/>
        <p:txBody>
          <a:bodyPr/>
          <a:lstStyle/>
          <a:p>
            <a:r>
              <a:rPr lang="ja-JP" altLang="en-US" dirty="0"/>
              <a:t>マスタ登録フロー</a:t>
            </a:r>
            <a:endParaRPr kumimoji="1" lang="ja-JP" altLang="en-US" dirty="0"/>
          </a:p>
        </p:txBody>
      </p:sp>
      <p:sp>
        <p:nvSpPr>
          <p:cNvPr id="13" name="Rectangle 9">
            <a:extLst>
              <a:ext uri="{FF2B5EF4-FFF2-40B4-BE49-F238E27FC236}">
                <a16:creationId xmlns:a16="http://schemas.microsoft.com/office/drawing/2014/main" id="{C16D2383-82C1-0055-1731-C813A576824A}"/>
              </a:ext>
            </a:extLst>
          </p:cNvPr>
          <p:cNvSpPr>
            <a:spLocks noChangeArrowheads="1"/>
          </p:cNvSpPr>
          <p:nvPr/>
        </p:nvSpPr>
        <p:spPr bwMode="auto">
          <a:xfrm>
            <a:off x="6354112" y="1599642"/>
            <a:ext cx="2064128" cy="507825"/>
          </a:xfrm>
          <a:prstGeom prst="rect">
            <a:avLst/>
          </a:prstGeom>
          <a:solidFill>
            <a:schemeClr val="accent3"/>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①</a:t>
            </a:r>
            <a:r>
              <a:rPr kumimoji="0" lang="en-US" altLang="ja-JP" sz="1400" b="0" i="0" u="none" strike="noStrike" cap="none" normalizeH="0" baseline="0" dirty="0">
                <a:ln>
                  <a:noFill/>
                </a:ln>
                <a:solidFill>
                  <a:schemeClr val="bg1"/>
                </a:solidFill>
                <a:effectLst/>
                <a:latin typeface="+mn-ea"/>
                <a:cs typeface="Times New Roman" panose="02020603050405020304" pitchFamily="18" charset="0"/>
              </a:rPr>
              <a:t> AI</a:t>
            </a: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請求書一覧</a:t>
            </a:r>
            <a:endParaRPr kumimoji="0" lang="ja-JP" altLang="en-US" sz="1400" b="0" i="0" u="none" strike="noStrike" cap="none" normalizeH="0" baseline="0" dirty="0">
              <a:ln>
                <a:noFill/>
              </a:ln>
              <a:solidFill>
                <a:schemeClr val="bg1"/>
              </a:solidFill>
              <a:effectLst/>
              <a:latin typeface="+mn-ea"/>
            </a:endParaRPr>
          </a:p>
        </p:txBody>
      </p:sp>
      <p:sp>
        <p:nvSpPr>
          <p:cNvPr id="15" name="Rectangle 8">
            <a:extLst>
              <a:ext uri="{FF2B5EF4-FFF2-40B4-BE49-F238E27FC236}">
                <a16:creationId xmlns:a16="http://schemas.microsoft.com/office/drawing/2014/main" id="{255BEA13-9313-B4EE-93F3-821641460893}"/>
              </a:ext>
            </a:extLst>
          </p:cNvPr>
          <p:cNvSpPr>
            <a:spLocks noChangeArrowheads="1"/>
          </p:cNvSpPr>
          <p:nvPr/>
        </p:nvSpPr>
        <p:spPr bwMode="auto">
          <a:xfrm>
            <a:off x="3539936" y="1599642"/>
            <a:ext cx="2064128" cy="507825"/>
          </a:xfrm>
          <a:prstGeom prst="rect">
            <a:avLst/>
          </a:prstGeom>
          <a:solidFill>
            <a:srgbClr val="EE7B48"/>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rPr>
              <a:t>仕入先マスタ</a:t>
            </a:r>
          </a:p>
        </p:txBody>
      </p:sp>
      <p:sp>
        <p:nvSpPr>
          <p:cNvPr id="17" name="Rectangle 6">
            <a:extLst>
              <a:ext uri="{FF2B5EF4-FFF2-40B4-BE49-F238E27FC236}">
                <a16:creationId xmlns:a16="http://schemas.microsoft.com/office/drawing/2014/main" id="{F39A3855-F8D7-967F-5180-8060B54F9AF7}"/>
              </a:ext>
            </a:extLst>
          </p:cNvPr>
          <p:cNvSpPr>
            <a:spLocks noChangeArrowheads="1"/>
          </p:cNvSpPr>
          <p:nvPr/>
        </p:nvSpPr>
        <p:spPr bwMode="auto">
          <a:xfrm>
            <a:off x="3539936" y="2730817"/>
            <a:ext cx="2064128" cy="507825"/>
          </a:xfrm>
          <a:prstGeom prst="rect">
            <a:avLst/>
          </a:prstGeom>
          <a:solidFill>
            <a:schemeClr val="accent3"/>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a:ln>
                  <a:noFill/>
                </a:ln>
                <a:solidFill>
                  <a:schemeClr val="bg1"/>
                </a:solidFill>
                <a:effectLst/>
                <a:latin typeface="+mn-ea"/>
                <a:cs typeface="Times New Roman" panose="02020603050405020304" pitchFamily="18" charset="0"/>
              </a:rPr>
              <a:t>AI</a:t>
            </a: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経費パターンマスタ登録</a:t>
            </a:r>
            <a:endParaRPr kumimoji="0" lang="en-US" altLang="ja-JP" sz="1400" b="0" i="0" u="none" strike="noStrike" cap="none" normalizeH="0" baseline="0" dirty="0">
              <a:ln>
                <a:noFill/>
              </a:ln>
              <a:solidFill>
                <a:schemeClr val="bg1"/>
              </a:solidFill>
              <a:effectLst/>
              <a:latin typeface="+mn-ea"/>
              <a:cs typeface="Times New Roman" panose="02020603050405020304" pitchFamily="18" charset="0"/>
            </a:endParaRPr>
          </a:p>
        </p:txBody>
      </p:sp>
      <p:sp>
        <p:nvSpPr>
          <p:cNvPr id="6" name="Rectangle 9">
            <a:extLst>
              <a:ext uri="{FF2B5EF4-FFF2-40B4-BE49-F238E27FC236}">
                <a16:creationId xmlns:a16="http://schemas.microsoft.com/office/drawing/2014/main" id="{CDA5B074-349E-7007-F216-E1E7B0FEA388}"/>
              </a:ext>
            </a:extLst>
          </p:cNvPr>
          <p:cNvSpPr>
            <a:spLocks noChangeArrowheads="1"/>
          </p:cNvSpPr>
          <p:nvPr/>
        </p:nvSpPr>
        <p:spPr bwMode="auto">
          <a:xfrm>
            <a:off x="6354112" y="2730817"/>
            <a:ext cx="2064128" cy="507825"/>
          </a:xfrm>
          <a:prstGeom prst="rect">
            <a:avLst/>
          </a:prstGeom>
          <a:solidFill>
            <a:schemeClr val="accent3"/>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②</a:t>
            </a:r>
            <a:r>
              <a:rPr kumimoji="0" lang="en-US" altLang="ja-JP" sz="1400" b="0" i="0" u="none" strike="noStrike" cap="none" normalizeH="0" baseline="0" dirty="0">
                <a:ln>
                  <a:noFill/>
                </a:ln>
                <a:solidFill>
                  <a:schemeClr val="bg1"/>
                </a:solidFill>
                <a:effectLst/>
                <a:latin typeface="+mn-ea"/>
                <a:cs typeface="Times New Roman" panose="02020603050405020304" pitchFamily="18" charset="0"/>
              </a:rPr>
              <a:t> AI</a:t>
            </a: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支払伝票作成</a:t>
            </a:r>
            <a:endParaRPr kumimoji="0" lang="ja-JP" altLang="en-US" sz="1400" b="0" i="0" u="none" strike="noStrike" cap="none" normalizeH="0" baseline="0" dirty="0">
              <a:ln>
                <a:noFill/>
              </a:ln>
              <a:solidFill>
                <a:schemeClr val="bg1"/>
              </a:solidFill>
              <a:effectLst/>
              <a:latin typeface="+mn-ea"/>
            </a:endParaRPr>
          </a:p>
        </p:txBody>
      </p:sp>
      <p:sp>
        <p:nvSpPr>
          <p:cNvPr id="20" name="Rectangle 6">
            <a:extLst>
              <a:ext uri="{FF2B5EF4-FFF2-40B4-BE49-F238E27FC236}">
                <a16:creationId xmlns:a16="http://schemas.microsoft.com/office/drawing/2014/main" id="{363F1724-AE38-20AE-AC8F-92715DF1EAF9}"/>
              </a:ext>
            </a:extLst>
          </p:cNvPr>
          <p:cNvSpPr>
            <a:spLocks noChangeArrowheads="1"/>
          </p:cNvSpPr>
          <p:nvPr/>
        </p:nvSpPr>
        <p:spPr bwMode="auto">
          <a:xfrm>
            <a:off x="3539936" y="3861992"/>
            <a:ext cx="2064128" cy="507825"/>
          </a:xfrm>
          <a:prstGeom prst="rect">
            <a:avLst/>
          </a:prstGeom>
          <a:solidFill>
            <a:srgbClr val="A6A6A6"/>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明細紐付設定</a:t>
            </a:r>
            <a:endParaRPr kumimoji="0" lang="ja-JP" altLang="en-US" sz="1400" b="0" i="0" u="none" strike="noStrike" cap="none" normalizeH="0" baseline="0" dirty="0">
              <a:ln>
                <a:noFill/>
              </a:ln>
              <a:solidFill>
                <a:schemeClr val="bg1"/>
              </a:solidFill>
              <a:effectLst/>
              <a:latin typeface="+mn-ea"/>
            </a:endParaRPr>
          </a:p>
        </p:txBody>
      </p:sp>
      <p:sp>
        <p:nvSpPr>
          <p:cNvPr id="7" name="Rectangle 9">
            <a:extLst>
              <a:ext uri="{FF2B5EF4-FFF2-40B4-BE49-F238E27FC236}">
                <a16:creationId xmlns:a16="http://schemas.microsoft.com/office/drawing/2014/main" id="{BEA708F1-EC83-744E-E284-5EA7005B9636}"/>
              </a:ext>
            </a:extLst>
          </p:cNvPr>
          <p:cNvSpPr>
            <a:spLocks noChangeArrowheads="1"/>
          </p:cNvSpPr>
          <p:nvPr/>
        </p:nvSpPr>
        <p:spPr bwMode="auto">
          <a:xfrm>
            <a:off x="6354112" y="3861991"/>
            <a:ext cx="2064128" cy="507825"/>
          </a:xfrm>
          <a:prstGeom prst="rect">
            <a:avLst/>
          </a:prstGeom>
          <a:solidFill>
            <a:schemeClr val="accent3"/>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③</a:t>
            </a:r>
            <a:r>
              <a:rPr kumimoji="0" lang="en-US" altLang="ja-JP" sz="1400" b="0" i="0" u="none" strike="noStrike" cap="none" normalizeH="0" baseline="0" dirty="0">
                <a:ln>
                  <a:noFill/>
                </a:ln>
                <a:solidFill>
                  <a:schemeClr val="bg1"/>
                </a:solidFill>
                <a:effectLst/>
                <a:latin typeface="+mn-ea"/>
                <a:cs typeface="Times New Roman" panose="02020603050405020304" pitchFamily="18" charset="0"/>
              </a:rPr>
              <a:t> </a:t>
            </a: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バッチファイル</a:t>
            </a:r>
            <a:endParaRPr kumimoji="0" lang="ja-JP" altLang="en-US" sz="1400" b="0" i="0" u="none" strike="noStrike" cap="none" normalizeH="0" baseline="0" dirty="0">
              <a:ln>
                <a:noFill/>
              </a:ln>
              <a:solidFill>
                <a:schemeClr val="bg1"/>
              </a:solidFill>
              <a:effectLst/>
              <a:latin typeface="+mn-ea"/>
            </a:endParaRPr>
          </a:p>
        </p:txBody>
      </p:sp>
      <p:sp>
        <p:nvSpPr>
          <p:cNvPr id="9" name="Rectangle 6">
            <a:extLst>
              <a:ext uri="{FF2B5EF4-FFF2-40B4-BE49-F238E27FC236}">
                <a16:creationId xmlns:a16="http://schemas.microsoft.com/office/drawing/2014/main" id="{D1DDE2A9-366A-48FE-1A6C-33F0E4E592E4}"/>
              </a:ext>
            </a:extLst>
          </p:cNvPr>
          <p:cNvSpPr>
            <a:spLocks noChangeArrowheads="1"/>
          </p:cNvSpPr>
          <p:nvPr/>
        </p:nvSpPr>
        <p:spPr bwMode="auto">
          <a:xfrm>
            <a:off x="725760" y="3860744"/>
            <a:ext cx="2064128" cy="507825"/>
          </a:xfrm>
          <a:prstGeom prst="rect">
            <a:avLst/>
          </a:prstGeom>
          <a:solidFill>
            <a:srgbClr val="A6A6A6"/>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配賦設定</a:t>
            </a:r>
            <a:endParaRPr kumimoji="0" lang="ja-JP" altLang="en-US" sz="1400" b="0" i="0" u="none" strike="noStrike" cap="none" normalizeH="0" baseline="0" dirty="0">
              <a:ln>
                <a:noFill/>
              </a:ln>
              <a:solidFill>
                <a:schemeClr val="bg1"/>
              </a:solidFill>
              <a:effectLst/>
              <a:latin typeface="+mn-ea"/>
            </a:endParaRPr>
          </a:p>
        </p:txBody>
      </p:sp>
      <p:cxnSp>
        <p:nvCxnSpPr>
          <p:cNvPr id="14" name="直線矢印コネクタ 13">
            <a:extLst>
              <a:ext uri="{FF2B5EF4-FFF2-40B4-BE49-F238E27FC236}">
                <a16:creationId xmlns:a16="http://schemas.microsoft.com/office/drawing/2014/main" id="{BF902309-79A8-02A3-A3FA-012B2DDE0EE4}"/>
              </a:ext>
            </a:extLst>
          </p:cNvPr>
          <p:cNvCxnSpPr>
            <a:stCxn id="15" idx="2"/>
            <a:endCxn id="17" idx="0"/>
          </p:cNvCxnSpPr>
          <p:nvPr/>
        </p:nvCxnSpPr>
        <p:spPr>
          <a:xfrm>
            <a:off x="4572000" y="2107467"/>
            <a:ext cx="0" cy="623350"/>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28AA43E5-52AB-D32B-4FFA-31D06B40C4B2}"/>
              </a:ext>
            </a:extLst>
          </p:cNvPr>
          <p:cNvCxnSpPr>
            <a:cxnSpLocks/>
            <a:endCxn id="6" idx="1"/>
          </p:cNvCxnSpPr>
          <p:nvPr/>
        </p:nvCxnSpPr>
        <p:spPr>
          <a:xfrm>
            <a:off x="5604064" y="2984729"/>
            <a:ext cx="750048" cy="1"/>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8" name="コネクタ: カギ線 27">
            <a:extLst>
              <a:ext uri="{FF2B5EF4-FFF2-40B4-BE49-F238E27FC236}">
                <a16:creationId xmlns:a16="http://schemas.microsoft.com/office/drawing/2014/main" id="{6A335864-D000-0602-2D2B-1F2131FB30C7}"/>
              </a:ext>
            </a:extLst>
          </p:cNvPr>
          <p:cNvCxnSpPr>
            <a:stCxn id="17" idx="3"/>
            <a:endCxn id="13" idx="1"/>
          </p:cNvCxnSpPr>
          <p:nvPr/>
        </p:nvCxnSpPr>
        <p:spPr>
          <a:xfrm flipV="1">
            <a:off x="5604064" y="1853555"/>
            <a:ext cx="750048" cy="1131175"/>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コネクタ: カギ線 29">
            <a:extLst>
              <a:ext uri="{FF2B5EF4-FFF2-40B4-BE49-F238E27FC236}">
                <a16:creationId xmlns:a16="http://schemas.microsoft.com/office/drawing/2014/main" id="{70B53854-5C06-2735-0E41-4729153AD255}"/>
              </a:ext>
            </a:extLst>
          </p:cNvPr>
          <p:cNvCxnSpPr>
            <a:stCxn id="17" idx="3"/>
            <a:endCxn id="7" idx="1"/>
          </p:cNvCxnSpPr>
          <p:nvPr/>
        </p:nvCxnSpPr>
        <p:spPr>
          <a:xfrm>
            <a:off x="5604064" y="2984730"/>
            <a:ext cx="750048" cy="1131174"/>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A52850C7-7465-F1E3-8A2A-6A74E287E94E}"/>
              </a:ext>
            </a:extLst>
          </p:cNvPr>
          <p:cNvCxnSpPr>
            <a:stCxn id="17" idx="2"/>
            <a:endCxn id="20" idx="0"/>
          </p:cNvCxnSpPr>
          <p:nvPr/>
        </p:nvCxnSpPr>
        <p:spPr>
          <a:xfrm>
            <a:off x="4572000" y="3238642"/>
            <a:ext cx="0" cy="62335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コネクタ: カギ線 33">
            <a:extLst>
              <a:ext uri="{FF2B5EF4-FFF2-40B4-BE49-F238E27FC236}">
                <a16:creationId xmlns:a16="http://schemas.microsoft.com/office/drawing/2014/main" id="{F638EEDF-D508-1A3A-48A4-2BEE1F5BF8C2}"/>
              </a:ext>
            </a:extLst>
          </p:cNvPr>
          <p:cNvCxnSpPr>
            <a:stCxn id="17" idx="2"/>
            <a:endCxn id="9" idx="0"/>
          </p:cNvCxnSpPr>
          <p:nvPr/>
        </p:nvCxnSpPr>
        <p:spPr>
          <a:xfrm rot="5400000">
            <a:off x="2853861" y="2142605"/>
            <a:ext cx="622102" cy="2814176"/>
          </a:xfrm>
          <a:prstGeom prst="bentConnector3">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Rectangle 9">
            <a:extLst>
              <a:ext uri="{FF2B5EF4-FFF2-40B4-BE49-F238E27FC236}">
                <a16:creationId xmlns:a16="http://schemas.microsoft.com/office/drawing/2014/main" id="{34D998AA-1B01-5FFE-B0F7-F1ECED52DD9C}"/>
              </a:ext>
            </a:extLst>
          </p:cNvPr>
          <p:cNvSpPr>
            <a:spLocks noChangeArrowheads="1"/>
          </p:cNvSpPr>
          <p:nvPr/>
        </p:nvSpPr>
        <p:spPr bwMode="auto">
          <a:xfrm>
            <a:off x="725760" y="2730817"/>
            <a:ext cx="2064128" cy="507825"/>
          </a:xfrm>
          <a:prstGeom prst="rect">
            <a:avLst/>
          </a:prstGeom>
          <a:solidFill>
            <a:srgbClr val="A6A6A6"/>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a:ln>
                  <a:noFill/>
                </a:ln>
                <a:solidFill>
                  <a:schemeClr val="bg1"/>
                </a:solidFill>
                <a:effectLst/>
                <a:latin typeface="+mn-ea"/>
                <a:cs typeface="Times New Roman" panose="02020603050405020304" pitchFamily="18" charset="0"/>
              </a:rPr>
              <a:t>AI</a:t>
            </a: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支払伝票作成</a:t>
            </a:r>
            <a:endParaRPr kumimoji="0" lang="ja-JP" altLang="en-US" sz="1400" b="0" i="0" u="none" strike="noStrike" cap="none" normalizeH="0" baseline="0" dirty="0">
              <a:ln>
                <a:noFill/>
              </a:ln>
              <a:solidFill>
                <a:schemeClr val="bg1"/>
              </a:solidFill>
              <a:effectLst/>
              <a:latin typeface="+mn-ea"/>
            </a:endParaRPr>
          </a:p>
        </p:txBody>
      </p:sp>
      <p:cxnSp>
        <p:nvCxnSpPr>
          <p:cNvPr id="12" name="直線矢印コネクタ 11">
            <a:extLst>
              <a:ext uri="{FF2B5EF4-FFF2-40B4-BE49-F238E27FC236}">
                <a16:creationId xmlns:a16="http://schemas.microsoft.com/office/drawing/2014/main" id="{A0214ADC-68C1-177D-9102-743B35D26CA4}"/>
              </a:ext>
            </a:extLst>
          </p:cNvPr>
          <p:cNvCxnSpPr>
            <a:stCxn id="8" idx="3"/>
            <a:endCxn id="17" idx="1"/>
          </p:cNvCxnSpPr>
          <p:nvPr/>
        </p:nvCxnSpPr>
        <p:spPr>
          <a:xfrm>
            <a:off x="2789888" y="2984730"/>
            <a:ext cx="750048" cy="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四角形: 角を丸くする 18">
            <a:extLst>
              <a:ext uri="{FF2B5EF4-FFF2-40B4-BE49-F238E27FC236}">
                <a16:creationId xmlns:a16="http://schemas.microsoft.com/office/drawing/2014/main" id="{F84DF6D7-059E-1024-0EF1-8F4EDDA5AA13}"/>
              </a:ext>
            </a:extLst>
          </p:cNvPr>
          <p:cNvSpPr/>
          <p:nvPr/>
        </p:nvSpPr>
        <p:spPr>
          <a:xfrm>
            <a:off x="503548" y="986686"/>
            <a:ext cx="5334456" cy="324000"/>
          </a:xfrm>
          <a:prstGeom prst="roundRect">
            <a:avLst>
              <a:gd name="adj" fmla="val 50000"/>
            </a:avLst>
          </a:prstGeom>
          <a:solidFill>
            <a:srgbClr val="008CCF"/>
          </a:solidFill>
          <a:ln>
            <a:noFill/>
          </a:ln>
        </p:spPr>
        <p:style>
          <a:lnRef idx="2">
            <a:schemeClr val="accent1">
              <a:shade val="15000"/>
            </a:schemeClr>
          </a:lnRef>
          <a:fillRef idx="1">
            <a:schemeClr val="accent1"/>
          </a:fillRef>
          <a:effectRef idx="0">
            <a:schemeClr val="accent1"/>
          </a:effectRef>
          <a:fontRef idx="minor">
            <a:schemeClr val="lt1"/>
          </a:fontRef>
        </p:style>
        <p:txBody>
          <a:bodyPr tIns="72000" bIns="36000" rtlCol="0" anchor="ctr"/>
          <a:lstStyle/>
          <a:p>
            <a:pPr algn="ctr"/>
            <a:r>
              <a:rPr kumimoji="1" lang="ja-JP" altLang="en-US" sz="1400" dirty="0">
                <a:solidFill>
                  <a:schemeClr val="bg1"/>
                </a:solidFill>
              </a:rPr>
              <a:t>事前設定</a:t>
            </a:r>
          </a:p>
        </p:txBody>
      </p:sp>
      <p:sp>
        <p:nvSpPr>
          <p:cNvPr id="21" name="四角形: 角を丸くする 20">
            <a:extLst>
              <a:ext uri="{FF2B5EF4-FFF2-40B4-BE49-F238E27FC236}">
                <a16:creationId xmlns:a16="http://schemas.microsoft.com/office/drawing/2014/main" id="{1DB88D8B-BA65-FBE7-160E-592CF21AEDCD}"/>
              </a:ext>
            </a:extLst>
          </p:cNvPr>
          <p:cNvSpPr/>
          <p:nvPr/>
        </p:nvSpPr>
        <p:spPr>
          <a:xfrm>
            <a:off x="6120172" y="986686"/>
            <a:ext cx="2520280" cy="324000"/>
          </a:xfrm>
          <a:prstGeom prst="roundRect">
            <a:avLst>
              <a:gd name="adj" fmla="val 50000"/>
            </a:avLst>
          </a:prstGeom>
          <a:solidFill>
            <a:srgbClr val="008CCF"/>
          </a:solidFill>
          <a:ln>
            <a:noFill/>
          </a:ln>
        </p:spPr>
        <p:style>
          <a:lnRef idx="2">
            <a:schemeClr val="accent1">
              <a:shade val="15000"/>
            </a:schemeClr>
          </a:lnRef>
          <a:fillRef idx="1">
            <a:schemeClr val="accent1"/>
          </a:fillRef>
          <a:effectRef idx="0">
            <a:schemeClr val="accent1"/>
          </a:effectRef>
          <a:fontRef idx="minor">
            <a:schemeClr val="lt1"/>
          </a:fontRef>
        </p:style>
        <p:txBody>
          <a:bodyPr tIns="72000" bIns="36000" rtlCol="0" anchor="ctr"/>
          <a:lstStyle/>
          <a:p>
            <a:pPr algn="ctr"/>
            <a:r>
              <a:rPr kumimoji="1" lang="ja-JP" altLang="en-US" sz="1400" dirty="0">
                <a:solidFill>
                  <a:schemeClr val="bg1"/>
                </a:solidFill>
              </a:rPr>
              <a:t>取込方法</a:t>
            </a:r>
          </a:p>
        </p:txBody>
      </p:sp>
      <p:sp>
        <p:nvSpPr>
          <p:cNvPr id="11" name="Rectangle 8">
            <a:extLst>
              <a:ext uri="{FF2B5EF4-FFF2-40B4-BE49-F238E27FC236}">
                <a16:creationId xmlns:a16="http://schemas.microsoft.com/office/drawing/2014/main" id="{CD73DE9D-148F-D098-2E22-5DEEFF7F0A1B}"/>
              </a:ext>
            </a:extLst>
          </p:cNvPr>
          <p:cNvSpPr>
            <a:spLocks noChangeArrowheads="1"/>
          </p:cNvSpPr>
          <p:nvPr/>
        </p:nvSpPr>
        <p:spPr bwMode="auto">
          <a:xfrm>
            <a:off x="7872384" y="645028"/>
            <a:ext cx="1019616" cy="250850"/>
          </a:xfrm>
          <a:prstGeom prst="rect">
            <a:avLst/>
          </a:prstGeom>
          <a:solidFill>
            <a:schemeClr val="bg1">
              <a:lumMod val="65000"/>
            </a:schemeClr>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bg1"/>
                </a:solidFill>
                <a:effectLst/>
                <a:latin typeface="+mn-ea"/>
              </a:rPr>
              <a:t>任意項目</a:t>
            </a:r>
          </a:p>
        </p:txBody>
      </p:sp>
      <p:sp>
        <p:nvSpPr>
          <p:cNvPr id="16" name="Rectangle 6">
            <a:extLst>
              <a:ext uri="{FF2B5EF4-FFF2-40B4-BE49-F238E27FC236}">
                <a16:creationId xmlns:a16="http://schemas.microsoft.com/office/drawing/2014/main" id="{FD1A40D1-1730-C285-EF13-982F0BC7103F}"/>
              </a:ext>
            </a:extLst>
          </p:cNvPr>
          <p:cNvSpPr>
            <a:spLocks noChangeArrowheads="1"/>
          </p:cNvSpPr>
          <p:nvPr/>
        </p:nvSpPr>
        <p:spPr bwMode="auto">
          <a:xfrm>
            <a:off x="6732240" y="645028"/>
            <a:ext cx="1019616" cy="250850"/>
          </a:xfrm>
          <a:prstGeom prst="rect">
            <a:avLst/>
          </a:prstGeom>
          <a:solidFill>
            <a:schemeClr val="accent3"/>
          </a:solidFill>
          <a:ln w="12700">
            <a:noFill/>
            <a:miter lim="800000"/>
            <a:headEnd/>
            <a:tailEnd/>
          </a:ln>
          <a:effectLst/>
        </p:spPr>
        <p:txBody>
          <a:bodyPr vert="horz" wrap="square" lIns="74295" tIns="36000" rIns="74295"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bg1"/>
                </a:solidFill>
                <a:effectLst/>
                <a:latin typeface="+mn-ea"/>
                <a:cs typeface="Times New Roman" panose="02020603050405020304" pitchFamily="18" charset="0"/>
              </a:rPr>
              <a:t>必須項目</a:t>
            </a:r>
            <a:endParaRPr kumimoji="0" lang="en-US" altLang="ja-JP" sz="1050" b="0" i="0" u="none" strike="noStrike" cap="none" normalizeH="0" baseline="0" dirty="0">
              <a:ln>
                <a:noFill/>
              </a:ln>
              <a:solidFill>
                <a:schemeClr val="bg1"/>
              </a:solidFill>
              <a:effectLst/>
              <a:latin typeface="+mn-ea"/>
              <a:cs typeface="Times New Roman" panose="02020603050405020304" pitchFamily="18" charset="0"/>
            </a:endParaRPr>
          </a:p>
        </p:txBody>
      </p:sp>
    </p:spTree>
    <p:extLst>
      <p:ext uri="{BB962C8B-B14F-4D97-AF65-F5344CB8AC3E}">
        <p14:creationId xmlns:p14="http://schemas.microsoft.com/office/powerpoint/2010/main" val="40312065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6</a:t>
            </a:fld>
            <a:endParaRPr kumimoji="1" lang="ja-JP" altLang="en-US" dirty="0"/>
          </a:p>
        </p:txBody>
      </p:sp>
      <p:sp>
        <p:nvSpPr>
          <p:cNvPr id="3" name="タイトル 2"/>
          <p:cNvSpPr>
            <a:spLocks noGrp="1"/>
          </p:cNvSpPr>
          <p:nvPr>
            <p:ph type="title"/>
          </p:nvPr>
        </p:nvSpPr>
        <p:spPr>
          <a:xfrm>
            <a:off x="288000" y="346628"/>
            <a:ext cx="7200000" cy="360000"/>
          </a:xfrm>
        </p:spPr>
        <p:txBody>
          <a:bodyPr/>
          <a:lstStyle/>
          <a:p>
            <a:r>
              <a:rPr lang="en-US" altLang="ja-JP" dirty="0"/>
              <a:t>AI-OCR(</a:t>
            </a:r>
            <a:r>
              <a:rPr lang="ja-JP" altLang="en-US" dirty="0"/>
              <a:t>請求書・請求書明細</a:t>
            </a:r>
            <a:r>
              <a:rPr lang="en-US" altLang="ja-JP" dirty="0"/>
              <a:t>)</a:t>
            </a:r>
            <a:r>
              <a:rPr lang="ja-JP" altLang="en-US" dirty="0"/>
              <a:t>機能一覧</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8" name="テキスト プレースホルダー 4">
            <a:extLst>
              <a:ext uri="{FF2B5EF4-FFF2-40B4-BE49-F238E27FC236}">
                <a16:creationId xmlns:a16="http://schemas.microsoft.com/office/drawing/2014/main" id="{FD09C57E-F853-0F88-A8A8-F50DE7D0EEB7}"/>
              </a:ext>
            </a:extLst>
          </p:cNvPr>
          <p:cNvSpPr txBox="1">
            <a:spLocks/>
          </p:cNvSpPr>
          <p:nvPr/>
        </p:nvSpPr>
        <p:spPr>
          <a:xfrm>
            <a:off x="143508" y="953450"/>
            <a:ext cx="6383314" cy="315310"/>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kumimoji="1" sz="1800" b="1" kern="1200">
                <a:solidFill>
                  <a:schemeClr val="tx2"/>
                </a:solidFill>
                <a:latin typeface="+mj-ea"/>
                <a:ea typeface="+mj-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1371600" indent="-1371600" algn="just">
              <a:spcBef>
                <a:spcPts val="600"/>
              </a:spcBef>
              <a:spcAft>
                <a:spcPts val="600"/>
              </a:spcAft>
            </a:pPr>
            <a:r>
              <a:rPr lang="en-US" altLang="ja-JP" kern="100" dirty="0">
                <a:solidFill>
                  <a:schemeClr val="tx2"/>
                </a:solidFill>
                <a:latin typeface="+mn-ea"/>
                <a:cs typeface="ＭＳ Ｐゴシック" panose="020B0600070205080204" pitchFamily="50" charset="-128"/>
              </a:rPr>
              <a:t>AI-OCR</a:t>
            </a:r>
            <a:r>
              <a:rPr lang="ja-JP" altLang="en-US" kern="100" dirty="0">
                <a:solidFill>
                  <a:schemeClr val="tx2"/>
                </a:solidFill>
                <a:latin typeface="+mn-ea"/>
                <a:cs typeface="ＭＳ Ｐゴシック" panose="020B0600070205080204" pitchFamily="50" charset="-128"/>
              </a:rPr>
              <a:t>にて使用する業務機能の一覧は以下の通りです。</a:t>
            </a:r>
            <a:endParaRPr lang="en-US" altLang="ja-JP" kern="100" dirty="0">
              <a:solidFill>
                <a:schemeClr val="tx2"/>
              </a:solidFill>
              <a:latin typeface="+mn-ea"/>
              <a:cs typeface="ＭＳ Ｐゴシック" panose="020B0600070205080204" pitchFamily="50" charset="-128"/>
            </a:endParaRPr>
          </a:p>
        </p:txBody>
      </p:sp>
      <p:graphicFrame>
        <p:nvGraphicFramePr>
          <p:cNvPr id="19" name="表 18">
            <a:extLst>
              <a:ext uri="{FF2B5EF4-FFF2-40B4-BE49-F238E27FC236}">
                <a16:creationId xmlns:a16="http://schemas.microsoft.com/office/drawing/2014/main" id="{19A83800-4533-E659-8D68-D7E58C53BB72}"/>
              </a:ext>
            </a:extLst>
          </p:cNvPr>
          <p:cNvGraphicFramePr>
            <a:graphicFrameLocks noGrp="1"/>
          </p:cNvGraphicFramePr>
          <p:nvPr>
            <p:extLst>
              <p:ext uri="{D42A27DB-BD31-4B8C-83A1-F6EECF244321}">
                <p14:modId xmlns:p14="http://schemas.microsoft.com/office/powerpoint/2010/main" val="2238466046"/>
              </p:ext>
            </p:extLst>
          </p:nvPr>
        </p:nvGraphicFramePr>
        <p:xfrm>
          <a:off x="227964" y="1285285"/>
          <a:ext cx="8664035" cy="3465574"/>
        </p:xfrm>
        <a:graphic>
          <a:graphicData uri="http://schemas.openxmlformats.org/drawingml/2006/table">
            <a:tbl>
              <a:tblPr firstRow="1" firstCol="1" bandRow="1">
                <a:tableStyleId>{5C22544A-7EE6-4342-B048-85BDC9FD1C3A}</a:tableStyleId>
              </a:tblPr>
              <a:tblGrid>
                <a:gridCol w="2178359">
                  <a:extLst>
                    <a:ext uri="{9D8B030D-6E8A-4147-A177-3AD203B41FA5}">
                      <a16:colId xmlns:a16="http://schemas.microsoft.com/office/drawing/2014/main" val="1997609403"/>
                    </a:ext>
                  </a:extLst>
                </a:gridCol>
                <a:gridCol w="6485676">
                  <a:extLst>
                    <a:ext uri="{9D8B030D-6E8A-4147-A177-3AD203B41FA5}">
                      <a16:colId xmlns:a16="http://schemas.microsoft.com/office/drawing/2014/main" val="3359324084"/>
                    </a:ext>
                  </a:extLst>
                </a:gridCol>
              </a:tblGrid>
              <a:tr h="438958">
                <a:tc>
                  <a:txBody>
                    <a:bodyPr/>
                    <a:lstStyle/>
                    <a:p>
                      <a:pPr algn="just">
                        <a:lnSpc>
                          <a:spcPct val="150000"/>
                        </a:lnSpc>
                        <a:spcAft>
                          <a:spcPts val="0"/>
                        </a:spcAft>
                      </a:pPr>
                      <a:r>
                        <a:rPr lang="ja-JP" altLang="en-US" sz="1200" b="0" kern="100" dirty="0">
                          <a:solidFill>
                            <a:schemeClr val="tx1"/>
                          </a:solidFill>
                          <a:effectLst/>
                          <a:latin typeface="+mn-ea"/>
                          <a:ea typeface="+mn-ea"/>
                          <a:cs typeface="+mn-cs"/>
                        </a:rPr>
                        <a:t>機能名</a:t>
                      </a:r>
                      <a:endParaRPr lang="ja-JP" sz="1200" b="0" kern="100" dirty="0">
                        <a:solidFill>
                          <a:schemeClr val="tx1"/>
                        </a:solidFill>
                        <a:effectLst/>
                        <a:latin typeface="+mn-ea"/>
                        <a:ea typeface="+mn-ea"/>
                        <a:cs typeface="Times New Roman" panose="02020603050405020304" pitchFamily="18" charset="0"/>
                      </a:endParaRPr>
                    </a:p>
                  </a:txBody>
                  <a:tcPr marL="68580" marR="6858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just">
                        <a:lnSpc>
                          <a:spcPct val="150000"/>
                        </a:lnSpc>
                        <a:spcAft>
                          <a:spcPts val="0"/>
                        </a:spcAft>
                      </a:pPr>
                      <a:r>
                        <a:rPr lang="ja-JP" sz="1200" b="0" kern="100" dirty="0">
                          <a:solidFill>
                            <a:schemeClr val="tx1"/>
                          </a:solidFill>
                          <a:effectLst/>
                          <a:latin typeface="+mn-ea"/>
                          <a:ea typeface="+mn-ea"/>
                        </a:rPr>
                        <a:t>説明</a:t>
                      </a:r>
                      <a:endParaRPr lang="ja-JP" sz="1200" b="0" kern="100" dirty="0">
                        <a:solidFill>
                          <a:schemeClr val="tx1"/>
                        </a:solidFill>
                        <a:effectLst/>
                        <a:latin typeface="+mn-ea"/>
                        <a:ea typeface="+mn-ea"/>
                        <a:cs typeface="Times New Roman" panose="02020603050405020304" pitchFamily="18" charset="0"/>
                      </a:endParaRPr>
                    </a:p>
                  </a:txBody>
                  <a:tcPr marL="68580" marR="6858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096141644"/>
                  </a:ext>
                </a:extLst>
              </a:tr>
              <a:tr h="756084">
                <a:tc>
                  <a:txBody>
                    <a:bodyPr/>
                    <a:lstStyle/>
                    <a:p>
                      <a:pPr algn="just">
                        <a:lnSpc>
                          <a:spcPct val="150000"/>
                        </a:lnSpc>
                        <a:spcAft>
                          <a:spcPts val="0"/>
                        </a:spcAft>
                      </a:pPr>
                      <a:r>
                        <a:rPr lang="en-US" sz="1200" kern="100" dirty="0">
                          <a:solidFill>
                            <a:srgbClr val="008CCF"/>
                          </a:solidFill>
                          <a:effectLst/>
                          <a:latin typeface="+mn-ea"/>
                          <a:ea typeface="+mn-ea"/>
                        </a:rPr>
                        <a:t>AI</a:t>
                      </a:r>
                      <a:r>
                        <a:rPr lang="ja-JP" sz="1200" kern="100" dirty="0">
                          <a:solidFill>
                            <a:srgbClr val="008CCF"/>
                          </a:solidFill>
                          <a:effectLst/>
                          <a:latin typeface="+mn-ea"/>
                          <a:ea typeface="+mn-ea"/>
                        </a:rPr>
                        <a:t>請求書一覧</a:t>
                      </a:r>
                      <a:endParaRPr lang="ja-JP" sz="1200" kern="100" dirty="0">
                        <a:solidFill>
                          <a:srgbClr val="008CCF"/>
                        </a:solidFill>
                        <a:effectLst/>
                        <a:latin typeface="+mn-ea"/>
                        <a:ea typeface="+mn-ea"/>
                        <a:cs typeface="Times New Roman" panose="02020603050405020304" pitchFamily="18" charset="0"/>
                      </a:endParaRPr>
                    </a:p>
                  </a:txBody>
                  <a:tcPr marL="68580" marR="6858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just">
                        <a:lnSpc>
                          <a:spcPct val="150000"/>
                        </a:lnSpc>
                        <a:spcAft>
                          <a:spcPts val="0"/>
                        </a:spcAft>
                      </a:pPr>
                      <a:r>
                        <a:rPr lang="en-US" sz="1200" kern="100" dirty="0">
                          <a:effectLst/>
                          <a:latin typeface="+mn-ea"/>
                          <a:ea typeface="+mn-ea"/>
                        </a:rPr>
                        <a:t>AI-OCR</a:t>
                      </a:r>
                      <a:r>
                        <a:rPr lang="ja-JP" sz="1200" kern="100" dirty="0">
                          <a:effectLst/>
                          <a:latin typeface="+mn-ea"/>
                          <a:ea typeface="+mn-ea"/>
                        </a:rPr>
                        <a:t>サービスへの連携結果を一覧表示します</a:t>
                      </a:r>
                      <a:r>
                        <a:rPr lang="ja-JP" altLang="en-US" sz="1200" kern="100" dirty="0">
                          <a:effectLst/>
                          <a:latin typeface="+mn-ea"/>
                          <a:ea typeface="+mn-ea"/>
                        </a:rPr>
                        <a:t>。</a:t>
                      </a:r>
                      <a:endParaRPr lang="en-US" altLang="ja-JP" sz="1200" kern="100" dirty="0">
                        <a:effectLst/>
                        <a:latin typeface="+mn-ea"/>
                        <a:ea typeface="+mn-ea"/>
                      </a:endParaRPr>
                    </a:p>
                    <a:p>
                      <a:pPr algn="just">
                        <a:lnSpc>
                          <a:spcPct val="150000"/>
                        </a:lnSpc>
                        <a:spcAft>
                          <a:spcPts val="0"/>
                        </a:spcAft>
                      </a:pPr>
                      <a:r>
                        <a:rPr lang="en-US" altLang="ja-JP" sz="1200" kern="100" dirty="0">
                          <a:effectLst/>
                          <a:latin typeface="+mn-ea"/>
                          <a:ea typeface="+mn-ea"/>
                        </a:rPr>
                        <a:t>AI</a:t>
                      </a:r>
                      <a:r>
                        <a:rPr lang="ja-JP" altLang="en-US" sz="1200" kern="100" dirty="0">
                          <a:effectLst/>
                          <a:latin typeface="+mn-ea"/>
                          <a:ea typeface="+mn-ea"/>
                        </a:rPr>
                        <a:t>請求書一覧の画面から、</a:t>
                      </a:r>
                      <a:r>
                        <a:rPr lang="en-US" altLang="ja-JP" sz="1200" kern="100" dirty="0">
                          <a:effectLst/>
                          <a:latin typeface="+mn-ea"/>
                          <a:ea typeface="+mn-ea"/>
                        </a:rPr>
                        <a:t>AI</a:t>
                      </a:r>
                      <a:r>
                        <a:rPr lang="ja-JP" altLang="en-US" sz="1200" kern="100" dirty="0">
                          <a:effectLst/>
                          <a:latin typeface="+mn-ea"/>
                          <a:ea typeface="+mn-ea"/>
                        </a:rPr>
                        <a:t>支払伝票作成の画面に遷移します。</a:t>
                      </a:r>
                      <a:endParaRPr lang="en-US" altLang="ja-JP" sz="1200" kern="100" dirty="0">
                        <a:effectLst/>
                        <a:latin typeface="+mn-ea"/>
                        <a:ea typeface="+mn-ea"/>
                        <a:cs typeface="Times New Roman" panose="02020603050405020304" pitchFamily="18" charset="0"/>
                      </a:endParaRPr>
                    </a:p>
                    <a:p>
                      <a:pPr algn="just">
                        <a:lnSpc>
                          <a:spcPct val="150000"/>
                        </a:lnSpc>
                        <a:spcAft>
                          <a:spcPts val="0"/>
                        </a:spcAft>
                      </a:pPr>
                      <a:r>
                        <a:rPr lang="ja-JP" altLang="en-US" sz="1200" kern="100" dirty="0">
                          <a:effectLst/>
                          <a:latin typeface="+mn-ea"/>
                          <a:ea typeface="+mn-ea"/>
                          <a:cs typeface="Times New Roman" panose="02020603050405020304" pitchFamily="18" charset="0"/>
                        </a:rPr>
                        <a:t>請求書一括解析ボタンから複数の請求書</a:t>
                      </a:r>
                      <a:r>
                        <a:rPr lang="en-US" altLang="ja-JP" sz="1200" kern="100" dirty="0">
                          <a:effectLst/>
                          <a:latin typeface="+mn-ea"/>
                          <a:ea typeface="+mn-ea"/>
                          <a:cs typeface="Times New Roman" panose="02020603050405020304" pitchFamily="18" charset="0"/>
                        </a:rPr>
                        <a:t>PDF</a:t>
                      </a:r>
                      <a:r>
                        <a:rPr lang="ja-JP" altLang="en-US" sz="1200" kern="100" dirty="0">
                          <a:effectLst/>
                          <a:latin typeface="+mn-ea"/>
                          <a:ea typeface="+mn-ea"/>
                          <a:cs typeface="Times New Roman" panose="02020603050405020304" pitchFamily="18" charset="0"/>
                        </a:rPr>
                        <a:t>を一括で解析することが可能です。</a:t>
                      </a:r>
                      <a:endParaRPr lang="en-US" altLang="ja-JP" sz="1200" kern="100" dirty="0">
                        <a:effectLst/>
                        <a:latin typeface="+mn-ea"/>
                        <a:ea typeface="+mn-ea"/>
                        <a:cs typeface="Times New Roman" panose="02020603050405020304" pitchFamily="18" charset="0"/>
                      </a:endParaRPr>
                    </a:p>
                    <a:p>
                      <a:pPr algn="just">
                        <a:lnSpc>
                          <a:spcPct val="150000"/>
                        </a:lnSpc>
                        <a:spcAft>
                          <a:spcPts val="0"/>
                        </a:spcAft>
                      </a:pPr>
                      <a:r>
                        <a:rPr lang="ja-JP" altLang="en-US" sz="1200" kern="100" dirty="0">
                          <a:effectLst/>
                          <a:latin typeface="+mn-ea"/>
                          <a:ea typeface="+mn-ea"/>
                          <a:cs typeface="Times New Roman" panose="02020603050405020304" pitchFamily="18" charset="0"/>
                        </a:rPr>
                        <a:t>一括での伝票確定、伝票登録も可能です。</a:t>
                      </a:r>
                      <a:endParaRPr lang="en-US" altLang="ja-JP" sz="1200" kern="100" dirty="0">
                        <a:effectLst/>
                        <a:latin typeface="+mn-ea"/>
                        <a:ea typeface="+mn-ea"/>
                        <a:cs typeface="Times New Roman" panose="02020603050405020304" pitchFamily="18" charset="0"/>
                      </a:endParaRPr>
                    </a:p>
                  </a:txBody>
                  <a:tcPr marL="68580" marR="6858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54376286"/>
                  </a:ext>
                </a:extLst>
              </a:tr>
              <a:tr h="864096">
                <a:tc>
                  <a:txBody>
                    <a:bodyPr/>
                    <a:lstStyle/>
                    <a:p>
                      <a:pPr algn="just">
                        <a:lnSpc>
                          <a:spcPct val="150000"/>
                        </a:lnSpc>
                        <a:spcAft>
                          <a:spcPts val="0"/>
                        </a:spcAft>
                      </a:pPr>
                      <a:r>
                        <a:rPr lang="en-US" sz="1200" kern="100" dirty="0">
                          <a:solidFill>
                            <a:srgbClr val="008CCF"/>
                          </a:solidFill>
                          <a:effectLst/>
                          <a:latin typeface="+mn-ea"/>
                          <a:ea typeface="+mn-ea"/>
                        </a:rPr>
                        <a:t>AI</a:t>
                      </a:r>
                      <a:r>
                        <a:rPr lang="ja-JP" sz="1200" kern="100" dirty="0">
                          <a:solidFill>
                            <a:srgbClr val="008CCF"/>
                          </a:solidFill>
                          <a:effectLst/>
                          <a:latin typeface="+mn-ea"/>
                          <a:ea typeface="+mn-ea"/>
                        </a:rPr>
                        <a:t>支払伝票作成</a:t>
                      </a:r>
                      <a:endParaRPr lang="ja-JP" sz="1200" kern="100" dirty="0">
                        <a:solidFill>
                          <a:srgbClr val="008CCF"/>
                        </a:solidFill>
                        <a:effectLst/>
                        <a:latin typeface="+mn-ea"/>
                        <a:ea typeface="+mn-ea"/>
                        <a:cs typeface="Times New Roman" panose="02020603050405020304" pitchFamily="18" charset="0"/>
                      </a:endParaRPr>
                    </a:p>
                  </a:txBody>
                  <a:tcPr marL="68580" marR="6858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just">
                        <a:lnSpc>
                          <a:spcPct val="150000"/>
                        </a:lnSpc>
                        <a:spcAft>
                          <a:spcPts val="0"/>
                        </a:spcAft>
                      </a:pPr>
                      <a:r>
                        <a:rPr lang="en-US" sz="1200" kern="100" dirty="0">
                          <a:effectLst/>
                          <a:latin typeface="+mn-ea"/>
                          <a:ea typeface="+mn-ea"/>
                        </a:rPr>
                        <a:t>AI-OCR</a:t>
                      </a:r>
                      <a:r>
                        <a:rPr lang="ja-JP" sz="1200" kern="100" dirty="0">
                          <a:effectLst/>
                          <a:latin typeface="+mn-ea"/>
                          <a:ea typeface="+mn-ea"/>
                        </a:rPr>
                        <a:t>サービスからの連携結果と、</a:t>
                      </a:r>
                      <a:endParaRPr lang="en-US" altLang="ja-JP" sz="1200" kern="100" dirty="0">
                        <a:effectLst/>
                        <a:latin typeface="+mn-ea"/>
                        <a:ea typeface="+mn-ea"/>
                      </a:endParaRPr>
                    </a:p>
                    <a:p>
                      <a:pPr algn="just">
                        <a:lnSpc>
                          <a:spcPct val="150000"/>
                        </a:lnSpc>
                        <a:spcAft>
                          <a:spcPts val="0"/>
                        </a:spcAft>
                      </a:pPr>
                      <a:r>
                        <a:rPr lang="en-US" sz="1200" kern="100" dirty="0">
                          <a:effectLst/>
                          <a:latin typeface="+mn-ea"/>
                          <a:ea typeface="+mn-ea"/>
                        </a:rPr>
                        <a:t>AI</a:t>
                      </a:r>
                      <a:r>
                        <a:rPr lang="ja-JP" sz="1200" kern="100" dirty="0">
                          <a:effectLst/>
                          <a:latin typeface="+mn-ea"/>
                          <a:ea typeface="+mn-ea"/>
                        </a:rPr>
                        <a:t>経費パターンマスタの登録内容から支払伝票を作成します</a:t>
                      </a:r>
                      <a:r>
                        <a:rPr lang="ja-JP" altLang="en-US" sz="1200" kern="100" dirty="0">
                          <a:effectLst/>
                          <a:latin typeface="+mn-ea"/>
                          <a:ea typeface="+mn-ea"/>
                        </a:rPr>
                        <a:t>。</a:t>
                      </a:r>
                      <a:endParaRPr lang="ja-JP" sz="1200" kern="100" dirty="0">
                        <a:effectLst/>
                        <a:latin typeface="+mn-ea"/>
                        <a:ea typeface="+mn-ea"/>
                      </a:endParaRPr>
                    </a:p>
                    <a:p>
                      <a:pPr algn="just">
                        <a:lnSpc>
                          <a:spcPct val="150000"/>
                        </a:lnSpc>
                        <a:spcAft>
                          <a:spcPts val="0"/>
                        </a:spcAft>
                      </a:pPr>
                      <a:r>
                        <a:rPr lang="ja-JP" sz="1200" kern="100" dirty="0">
                          <a:effectLst/>
                          <a:latin typeface="+mn-ea"/>
                          <a:ea typeface="+mn-ea"/>
                        </a:rPr>
                        <a:t>また、本画面から</a:t>
                      </a:r>
                      <a:r>
                        <a:rPr lang="ja-JP" altLang="en-US" sz="1200" kern="100" dirty="0">
                          <a:effectLst/>
                          <a:latin typeface="+mn-ea"/>
                          <a:ea typeface="+mn-ea"/>
                        </a:rPr>
                        <a:t>請求書</a:t>
                      </a:r>
                      <a:r>
                        <a:rPr lang="en-US" sz="1200" kern="100" dirty="0">
                          <a:effectLst/>
                          <a:latin typeface="+mn-ea"/>
                          <a:ea typeface="+mn-ea"/>
                        </a:rPr>
                        <a:t>PDF</a:t>
                      </a:r>
                      <a:r>
                        <a:rPr lang="ja-JP" sz="1200" kern="100" dirty="0">
                          <a:effectLst/>
                          <a:latin typeface="+mn-ea"/>
                          <a:ea typeface="+mn-ea"/>
                        </a:rPr>
                        <a:t>を</a:t>
                      </a:r>
                      <a:r>
                        <a:rPr lang="en-US" sz="1200" kern="100" dirty="0">
                          <a:effectLst/>
                          <a:latin typeface="+mn-ea"/>
                          <a:ea typeface="+mn-ea"/>
                        </a:rPr>
                        <a:t>AI-OCR</a:t>
                      </a:r>
                      <a:r>
                        <a:rPr lang="ja-JP" sz="1200" kern="100" dirty="0">
                          <a:effectLst/>
                          <a:latin typeface="+mn-ea"/>
                          <a:ea typeface="+mn-ea"/>
                        </a:rPr>
                        <a:t>サービスに連携することも</a:t>
                      </a:r>
                      <a:r>
                        <a:rPr lang="ja-JP" altLang="en-US" sz="1200" kern="100" dirty="0">
                          <a:effectLst/>
                          <a:latin typeface="+mn-ea"/>
                          <a:ea typeface="+mn-ea"/>
                          <a:cs typeface="Times New Roman" panose="02020603050405020304" pitchFamily="18" charset="0"/>
                        </a:rPr>
                        <a:t>可能です</a:t>
                      </a:r>
                      <a:r>
                        <a:rPr lang="ja-JP" altLang="en-US" sz="1200" kern="100" dirty="0">
                          <a:effectLst/>
                          <a:latin typeface="+mn-ea"/>
                          <a:ea typeface="+mn-ea"/>
                        </a:rPr>
                        <a:t>。</a:t>
                      </a:r>
                      <a:endParaRPr lang="ja-JP" sz="1200" kern="100" dirty="0">
                        <a:effectLst/>
                        <a:latin typeface="+mn-ea"/>
                        <a:ea typeface="+mn-ea"/>
                        <a:cs typeface="Times New Roman" panose="02020603050405020304" pitchFamily="18" charset="0"/>
                      </a:endParaRPr>
                    </a:p>
                  </a:txBody>
                  <a:tcPr marL="68580" marR="6858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59906703"/>
                  </a:ext>
                </a:extLst>
              </a:tr>
              <a:tr h="864096">
                <a:tc>
                  <a:txBody>
                    <a:bodyPr/>
                    <a:lstStyle/>
                    <a:p>
                      <a:pPr algn="just">
                        <a:lnSpc>
                          <a:spcPct val="150000"/>
                        </a:lnSpc>
                        <a:spcAft>
                          <a:spcPts val="0"/>
                        </a:spcAft>
                      </a:pPr>
                      <a:r>
                        <a:rPr lang="en-US" sz="1200" kern="100" dirty="0">
                          <a:solidFill>
                            <a:srgbClr val="008CCF"/>
                          </a:solidFill>
                          <a:effectLst/>
                          <a:latin typeface="+mn-ea"/>
                          <a:ea typeface="+mn-ea"/>
                        </a:rPr>
                        <a:t>AI-OCR</a:t>
                      </a:r>
                      <a:r>
                        <a:rPr lang="ja-JP" sz="1200" kern="100" dirty="0">
                          <a:solidFill>
                            <a:srgbClr val="008CCF"/>
                          </a:solidFill>
                          <a:effectLst/>
                          <a:latin typeface="+mn-ea"/>
                          <a:ea typeface="+mn-ea"/>
                        </a:rPr>
                        <a:t>連携バッチツール</a:t>
                      </a:r>
                      <a:endParaRPr lang="ja-JP" sz="1200" kern="100" dirty="0">
                        <a:solidFill>
                          <a:srgbClr val="008CCF"/>
                        </a:solidFill>
                        <a:effectLst/>
                        <a:latin typeface="+mn-ea"/>
                        <a:ea typeface="+mn-ea"/>
                        <a:cs typeface="Times New Roman" panose="02020603050405020304" pitchFamily="18" charset="0"/>
                      </a:endParaRPr>
                    </a:p>
                  </a:txBody>
                  <a:tcPr marL="68580" marR="6858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just">
                        <a:lnSpc>
                          <a:spcPct val="150000"/>
                        </a:lnSpc>
                        <a:spcAft>
                          <a:spcPts val="0"/>
                        </a:spcAft>
                      </a:pPr>
                      <a:r>
                        <a:rPr lang="ja-JP" sz="1200" kern="100" dirty="0">
                          <a:effectLst/>
                          <a:latin typeface="+mn-ea"/>
                          <a:ea typeface="+mn-ea"/>
                        </a:rPr>
                        <a:t>複数の</a:t>
                      </a:r>
                      <a:r>
                        <a:rPr lang="en-US" sz="1200" kern="100" dirty="0">
                          <a:effectLst/>
                          <a:latin typeface="+mn-ea"/>
                          <a:ea typeface="+mn-ea"/>
                        </a:rPr>
                        <a:t>PDF</a:t>
                      </a:r>
                      <a:r>
                        <a:rPr lang="ja-JP" sz="1200" kern="100" dirty="0">
                          <a:effectLst/>
                          <a:latin typeface="+mn-ea"/>
                          <a:ea typeface="+mn-ea"/>
                        </a:rPr>
                        <a:t>を一括して</a:t>
                      </a:r>
                      <a:r>
                        <a:rPr lang="en-US" sz="1200" kern="100" dirty="0">
                          <a:effectLst/>
                          <a:latin typeface="+mn-ea"/>
                          <a:ea typeface="+mn-ea"/>
                        </a:rPr>
                        <a:t>AI-OCR</a:t>
                      </a:r>
                      <a:r>
                        <a:rPr lang="ja-JP" sz="1200" kern="100" dirty="0">
                          <a:effectLst/>
                          <a:latin typeface="+mn-ea"/>
                          <a:ea typeface="+mn-ea"/>
                        </a:rPr>
                        <a:t>サービスに連携し</a:t>
                      </a:r>
                      <a:r>
                        <a:rPr lang="ja-JP" altLang="en-US" sz="1200" kern="100" dirty="0">
                          <a:effectLst/>
                          <a:latin typeface="+mn-ea"/>
                          <a:ea typeface="+mn-ea"/>
                        </a:rPr>
                        <a:t>ます。</a:t>
                      </a:r>
                      <a:endParaRPr lang="en-US" altLang="ja-JP" sz="1200" kern="100" dirty="0">
                        <a:effectLst/>
                        <a:latin typeface="+mn-ea"/>
                        <a:ea typeface="+mn-ea"/>
                      </a:endParaRPr>
                    </a:p>
                    <a:p>
                      <a:pPr algn="just">
                        <a:lnSpc>
                          <a:spcPct val="150000"/>
                        </a:lnSpc>
                        <a:spcAft>
                          <a:spcPts val="0"/>
                        </a:spcAft>
                      </a:pPr>
                      <a:r>
                        <a:rPr lang="ja-JP" altLang="en-US" sz="1200" kern="100" dirty="0">
                          <a:effectLst/>
                          <a:latin typeface="+mn-ea"/>
                          <a:ea typeface="+mn-ea"/>
                        </a:rPr>
                        <a:t>請求書</a:t>
                      </a:r>
                      <a:r>
                        <a:rPr lang="en-US" altLang="ja-JP" sz="1200" kern="100" dirty="0">
                          <a:effectLst/>
                          <a:latin typeface="+mn-ea"/>
                          <a:ea typeface="+mn-ea"/>
                        </a:rPr>
                        <a:t>PDF</a:t>
                      </a:r>
                      <a:r>
                        <a:rPr lang="ja-JP" altLang="en-US" sz="1200" kern="100" dirty="0">
                          <a:effectLst/>
                          <a:latin typeface="+mn-ea"/>
                          <a:ea typeface="+mn-ea"/>
                        </a:rPr>
                        <a:t>の内容から、請求書情報の読み取りを行います。</a:t>
                      </a:r>
                      <a:endParaRPr lang="ja-JP" sz="1200" kern="100" dirty="0">
                        <a:effectLst/>
                        <a:latin typeface="+mn-ea"/>
                        <a:ea typeface="+mn-ea"/>
                        <a:cs typeface="Times New Roman" panose="02020603050405020304" pitchFamily="18" charset="0"/>
                      </a:endParaRPr>
                    </a:p>
                  </a:txBody>
                  <a:tcPr marL="68580" marR="6858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4052554"/>
                  </a:ext>
                </a:extLst>
              </a:tr>
            </a:tbl>
          </a:graphicData>
        </a:graphic>
      </p:graphicFrame>
    </p:spTree>
    <p:extLst>
      <p:ext uri="{BB962C8B-B14F-4D97-AF65-F5344CB8AC3E}">
        <p14:creationId xmlns:p14="http://schemas.microsoft.com/office/powerpoint/2010/main" val="29079874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a:extLst>
              <a:ext uri="{FF2B5EF4-FFF2-40B4-BE49-F238E27FC236}">
                <a16:creationId xmlns:a16="http://schemas.microsoft.com/office/drawing/2014/main" id="{12217B3A-B61E-1B8C-031E-780A00D54E99}"/>
              </a:ext>
            </a:extLst>
          </p:cNvPr>
          <p:cNvGraphicFramePr>
            <a:graphicFrameLocks noGrp="1"/>
          </p:cNvGraphicFramePr>
          <p:nvPr>
            <p:extLst>
              <p:ext uri="{D42A27DB-BD31-4B8C-83A1-F6EECF244321}">
                <p14:modId xmlns:p14="http://schemas.microsoft.com/office/powerpoint/2010/main" val="3643624255"/>
              </p:ext>
            </p:extLst>
          </p:nvPr>
        </p:nvGraphicFramePr>
        <p:xfrm>
          <a:off x="227965" y="1285289"/>
          <a:ext cx="8664035" cy="3541316"/>
        </p:xfrm>
        <a:graphic>
          <a:graphicData uri="http://schemas.openxmlformats.org/drawingml/2006/table">
            <a:tbl>
              <a:tblPr firstRow="1" firstCol="1" bandRow="1">
                <a:tableStyleId>{5C22544A-7EE6-4342-B048-85BDC9FD1C3A}</a:tableStyleId>
              </a:tblPr>
              <a:tblGrid>
                <a:gridCol w="2255803">
                  <a:extLst>
                    <a:ext uri="{9D8B030D-6E8A-4147-A177-3AD203B41FA5}">
                      <a16:colId xmlns:a16="http://schemas.microsoft.com/office/drawing/2014/main" val="1997609403"/>
                    </a:ext>
                  </a:extLst>
                </a:gridCol>
                <a:gridCol w="6408232">
                  <a:extLst>
                    <a:ext uri="{9D8B030D-6E8A-4147-A177-3AD203B41FA5}">
                      <a16:colId xmlns:a16="http://schemas.microsoft.com/office/drawing/2014/main" val="3359324084"/>
                    </a:ext>
                  </a:extLst>
                </a:gridCol>
              </a:tblGrid>
              <a:tr h="537645">
                <a:tc>
                  <a:txBody>
                    <a:bodyPr/>
                    <a:lstStyle/>
                    <a:p>
                      <a:pPr algn="just">
                        <a:spcAft>
                          <a:spcPts val="0"/>
                        </a:spcAft>
                      </a:pPr>
                      <a:r>
                        <a:rPr lang="ja-JP" altLang="en-US" sz="1200" b="0" kern="100" dirty="0">
                          <a:solidFill>
                            <a:schemeClr val="tx1"/>
                          </a:solidFill>
                          <a:effectLst/>
                          <a:latin typeface="+mn-ea"/>
                          <a:ea typeface="+mn-ea"/>
                          <a:cs typeface="+mn-cs"/>
                        </a:rPr>
                        <a:t>機能名</a:t>
                      </a:r>
                      <a:endParaRPr lang="ja-JP" sz="1200" b="0" kern="100" dirty="0">
                        <a:solidFill>
                          <a:schemeClr val="tx1"/>
                        </a:solidFill>
                        <a:effectLst/>
                        <a:latin typeface="+mn-ea"/>
                        <a:ea typeface="+mn-ea"/>
                        <a:cs typeface="Times New Roman" panose="02020603050405020304" pitchFamily="18" charset="0"/>
                      </a:endParaRPr>
                    </a:p>
                  </a:txBody>
                  <a:tcPr marL="68580" marR="6858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just">
                        <a:spcAft>
                          <a:spcPts val="0"/>
                        </a:spcAft>
                      </a:pPr>
                      <a:r>
                        <a:rPr lang="ja-JP" sz="1200" b="0" kern="100" dirty="0">
                          <a:solidFill>
                            <a:schemeClr val="tx1"/>
                          </a:solidFill>
                          <a:effectLst/>
                          <a:latin typeface="+mn-ea"/>
                          <a:ea typeface="+mn-ea"/>
                        </a:rPr>
                        <a:t>説明</a:t>
                      </a:r>
                      <a:endParaRPr lang="ja-JP" sz="1200" b="0" kern="100" dirty="0">
                        <a:solidFill>
                          <a:schemeClr val="tx1"/>
                        </a:solidFill>
                        <a:effectLst/>
                        <a:latin typeface="+mn-ea"/>
                        <a:ea typeface="+mn-ea"/>
                        <a:cs typeface="Times New Roman" panose="02020603050405020304" pitchFamily="18" charset="0"/>
                      </a:endParaRPr>
                    </a:p>
                  </a:txBody>
                  <a:tcPr marL="68580" marR="6858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096141644"/>
                  </a:ext>
                </a:extLst>
              </a:tr>
              <a:tr h="687971">
                <a:tc>
                  <a:txBody>
                    <a:bodyPr/>
                    <a:lstStyle/>
                    <a:p>
                      <a:pPr algn="just">
                        <a:spcAft>
                          <a:spcPts val="0"/>
                        </a:spcAft>
                      </a:pPr>
                      <a:r>
                        <a:rPr lang="ja-JP" altLang="en-US" sz="1200" kern="100" dirty="0">
                          <a:solidFill>
                            <a:srgbClr val="008CCF"/>
                          </a:solidFill>
                          <a:effectLst/>
                          <a:latin typeface="+mn-ea"/>
                          <a:ea typeface="+mn-ea"/>
                          <a:cs typeface="Times New Roman" panose="02020603050405020304" pitchFamily="18" charset="0"/>
                        </a:rPr>
                        <a:t>仕入先マスタ</a:t>
                      </a:r>
                      <a:endParaRPr lang="ja-JP" sz="1200" kern="100" dirty="0">
                        <a:solidFill>
                          <a:srgbClr val="008CCF"/>
                        </a:solidFill>
                        <a:effectLst/>
                        <a:latin typeface="+mn-ea"/>
                        <a:ea typeface="+mn-ea"/>
                        <a:cs typeface="Times New Roman" panose="02020603050405020304" pitchFamily="18" charset="0"/>
                      </a:endParaRPr>
                    </a:p>
                  </a:txBody>
                  <a:tcPr marL="68580" marR="6858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50000"/>
                        </a:lnSpc>
                      </a:pPr>
                      <a:r>
                        <a:rPr kumimoji="1" lang="ja-JP" altLang="en-US" sz="1200" kern="1200" dirty="0">
                          <a:solidFill>
                            <a:schemeClr val="dk1"/>
                          </a:solidFill>
                          <a:effectLst/>
                          <a:latin typeface="+mn-lt"/>
                          <a:ea typeface="+mn-ea"/>
                          <a:cs typeface="+mn-cs"/>
                        </a:rPr>
                        <a:t>仕入先毎に締日、振込情報、債務科目などを登録します。</a:t>
                      </a:r>
                      <a:endParaRPr kumimoji="1" lang="en-US" altLang="ja-JP" sz="1200" kern="1200" dirty="0">
                        <a:solidFill>
                          <a:schemeClr val="dk1"/>
                        </a:solidFill>
                        <a:effectLst/>
                        <a:latin typeface="+mn-lt"/>
                        <a:ea typeface="+mn-ea"/>
                        <a:cs typeface="+mn-cs"/>
                      </a:endParaRPr>
                    </a:p>
                    <a:p>
                      <a:pPr>
                        <a:lnSpc>
                          <a:spcPct val="150000"/>
                        </a:lnSpc>
                      </a:pPr>
                      <a:r>
                        <a:rPr kumimoji="1" lang="ja-JP" altLang="en-US" sz="1200" kern="1200" dirty="0">
                          <a:solidFill>
                            <a:schemeClr val="dk1"/>
                          </a:solidFill>
                          <a:effectLst/>
                          <a:latin typeface="+mn-lt"/>
                          <a:ea typeface="+mn-ea"/>
                          <a:cs typeface="+mn-cs"/>
                        </a:rPr>
                        <a:t>支払伝票を入力する際には必須のマスタとなります。</a:t>
                      </a:r>
                      <a:endParaRPr kumimoji="1" lang="ja-JP" altLang="ja-JP" sz="1200" kern="1200" dirty="0">
                        <a:solidFill>
                          <a:schemeClr val="dk1"/>
                        </a:solidFill>
                        <a:effectLst/>
                        <a:latin typeface="+mn-lt"/>
                        <a:ea typeface="+mn-ea"/>
                        <a:cs typeface="+mn-cs"/>
                      </a:endParaRPr>
                    </a:p>
                  </a:txBody>
                  <a:tcPr marL="68580" marR="6858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46187127"/>
                  </a:ext>
                </a:extLst>
              </a:tr>
              <a:tr h="2239954">
                <a:tc>
                  <a:txBody>
                    <a:bodyPr/>
                    <a:lstStyle/>
                    <a:p>
                      <a:pPr algn="just">
                        <a:spcAft>
                          <a:spcPts val="0"/>
                        </a:spcAft>
                      </a:pPr>
                      <a:r>
                        <a:rPr lang="en-US" sz="1200" kern="100" dirty="0">
                          <a:solidFill>
                            <a:srgbClr val="008CCF"/>
                          </a:solidFill>
                          <a:effectLst/>
                          <a:latin typeface="+mn-ea"/>
                          <a:ea typeface="+mn-ea"/>
                        </a:rPr>
                        <a:t>AI</a:t>
                      </a:r>
                      <a:r>
                        <a:rPr lang="ja-JP" sz="1200" kern="100" dirty="0">
                          <a:solidFill>
                            <a:srgbClr val="008CCF"/>
                          </a:solidFill>
                          <a:effectLst/>
                          <a:latin typeface="+mn-ea"/>
                          <a:ea typeface="+mn-ea"/>
                        </a:rPr>
                        <a:t>経費パターンマスタ登録</a:t>
                      </a:r>
                      <a:endParaRPr lang="ja-JP" sz="1200" kern="100" dirty="0">
                        <a:solidFill>
                          <a:srgbClr val="008CCF"/>
                        </a:solidFill>
                        <a:effectLst/>
                        <a:latin typeface="+mn-ea"/>
                        <a:ea typeface="+mn-ea"/>
                        <a:cs typeface="Times New Roman" panose="02020603050405020304" pitchFamily="18" charset="0"/>
                      </a:endParaRPr>
                    </a:p>
                  </a:txBody>
                  <a:tcPr marL="68580" marR="6858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50000"/>
                        </a:lnSpc>
                      </a:pPr>
                      <a:r>
                        <a:rPr kumimoji="1" lang="ja-JP" altLang="ja-JP" sz="1200" kern="1200" dirty="0">
                          <a:solidFill>
                            <a:schemeClr val="dk1"/>
                          </a:solidFill>
                          <a:effectLst/>
                          <a:latin typeface="+mn-lt"/>
                          <a:ea typeface="+mn-ea"/>
                          <a:cs typeface="+mn-cs"/>
                        </a:rPr>
                        <a:t>仕入先毎に支払伝票のパターンを登録します</a:t>
                      </a:r>
                      <a:r>
                        <a:rPr kumimoji="1" lang="ja-JP" altLang="en-US" sz="1200" kern="1200" dirty="0">
                          <a:solidFill>
                            <a:schemeClr val="dk1"/>
                          </a:solidFill>
                          <a:effectLst/>
                          <a:latin typeface="+mn-lt"/>
                          <a:ea typeface="+mn-ea"/>
                          <a:cs typeface="+mn-cs"/>
                        </a:rPr>
                        <a:t>。</a:t>
                      </a:r>
                      <a:endParaRPr kumimoji="1" lang="ja-JP" altLang="ja-JP" sz="1200" kern="1200" dirty="0">
                        <a:solidFill>
                          <a:schemeClr val="dk1"/>
                        </a:solidFill>
                        <a:effectLst/>
                        <a:latin typeface="+mn-lt"/>
                        <a:ea typeface="+mn-ea"/>
                        <a:cs typeface="+mn-cs"/>
                      </a:endParaRPr>
                    </a:p>
                    <a:p>
                      <a:pPr>
                        <a:lnSpc>
                          <a:spcPct val="150000"/>
                        </a:lnSpc>
                      </a:pPr>
                      <a:r>
                        <a:rPr kumimoji="1" lang="ja-JP" altLang="ja-JP" sz="1200" kern="1200" dirty="0">
                          <a:solidFill>
                            <a:schemeClr val="dk1"/>
                          </a:solidFill>
                          <a:effectLst/>
                          <a:latin typeface="+mn-lt"/>
                          <a:ea typeface="+mn-ea"/>
                          <a:cs typeface="+mn-cs"/>
                        </a:rPr>
                        <a:t>請求書に記載されている</a:t>
                      </a:r>
                      <a:endParaRPr kumimoji="1" lang="en-US" altLang="ja-JP" sz="1200" kern="1200" dirty="0">
                        <a:solidFill>
                          <a:schemeClr val="dk1"/>
                        </a:solidFill>
                        <a:effectLst/>
                        <a:latin typeface="+mn-lt"/>
                        <a:ea typeface="+mn-ea"/>
                        <a:cs typeface="+mn-cs"/>
                      </a:endParaRPr>
                    </a:p>
                    <a:p>
                      <a:pPr>
                        <a:lnSpc>
                          <a:spcPct val="150000"/>
                        </a:lnSpc>
                      </a:pPr>
                      <a:r>
                        <a:rPr kumimoji="1" lang="ja-JP" altLang="en-US" sz="1200" kern="1200" dirty="0">
                          <a:solidFill>
                            <a:schemeClr val="dk1"/>
                          </a:solidFill>
                          <a:effectLst/>
                          <a:latin typeface="+mn-lt"/>
                          <a:ea typeface="+mn-ea"/>
                          <a:cs typeface="+mn-cs"/>
                        </a:rPr>
                        <a:t>「</a:t>
                      </a:r>
                      <a:r>
                        <a:rPr kumimoji="1" lang="ja-JP" altLang="ja-JP" sz="1200" kern="1200" dirty="0">
                          <a:solidFill>
                            <a:schemeClr val="dk1"/>
                          </a:solidFill>
                          <a:effectLst/>
                          <a:latin typeface="+mn-lt"/>
                          <a:ea typeface="+mn-ea"/>
                          <a:cs typeface="+mn-cs"/>
                        </a:rPr>
                        <a:t>取引先名</a:t>
                      </a:r>
                      <a:r>
                        <a:rPr kumimoji="1" lang="ja-JP" altLang="en-US" sz="1200" kern="1200" dirty="0">
                          <a:solidFill>
                            <a:schemeClr val="dk1"/>
                          </a:solidFill>
                          <a:effectLst/>
                          <a:latin typeface="+mn-lt"/>
                          <a:ea typeface="+mn-ea"/>
                          <a:cs typeface="+mn-cs"/>
                        </a:rPr>
                        <a:t>」、「</a:t>
                      </a:r>
                      <a:r>
                        <a:rPr kumimoji="1" lang="ja-JP" altLang="ja-JP" sz="1200" kern="1200" dirty="0">
                          <a:solidFill>
                            <a:schemeClr val="dk1"/>
                          </a:solidFill>
                          <a:effectLst/>
                          <a:latin typeface="+mn-lt"/>
                          <a:ea typeface="+mn-ea"/>
                          <a:cs typeface="+mn-cs"/>
                        </a:rPr>
                        <a:t>取引先電話番号</a:t>
                      </a:r>
                      <a:r>
                        <a:rPr kumimoji="1" lang="ja-JP" altLang="en-US" sz="1200" kern="1200" dirty="0">
                          <a:solidFill>
                            <a:schemeClr val="dk1"/>
                          </a:solidFill>
                          <a:effectLst/>
                          <a:latin typeface="+mn-lt"/>
                          <a:ea typeface="+mn-ea"/>
                          <a:cs typeface="+mn-cs"/>
                        </a:rPr>
                        <a:t>」</a:t>
                      </a:r>
                      <a:r>
                        <a:rPr kumimoji="1" lang="ja-JP" altLang="ja-JP" sz="1200" kern="1200" dirty="0">
                          <a:solidFill>
                            <a:schemeClr val="dk1"/>
                          </a:solidFill>
                          <a:effectLst/>
                          <a:latin typeface="+mn-lt"/>
                          <a:ea typeface="+mn-ea"/>
                          <a:cs typeface="+mn-cs"/>
                        </a:rPr>
                        <a:t>、</a:t>
                      </a:r>
                      <a:r>
                        <a:rPr kumimoji="1" lang="ja-JP" altLang="en-US" sz="1200" kern="1200" dirty="0">
                          <a:solidFill>
                            <a:schemeClr val="dk1"/>
                          </a:solidFill>
                          <a:effectLst/>
                          <a:latin typeface="+mn-lt"/>
                          <a:ea typeface="+mn-ea"/>
                          <a:cs typeface="+mn-cs"/>
                        </a:rPr>
                        <a:t>「口座情報」、「事業者登録番号」、</a:t>
                      </a:r>
                      <a:endParaRPr kumimoji="1" lang="en-US" altLang="ja-JP" sz="1200" kern="1200" dirty="0">
                        <a:solidFill>
                          <a:schemeClr val="dk1"/>
                        </a:solidFill>
                        <a:effectLst/>
                        <a:latin typeface="+mn-lt"/>
                        <a:ea typeface="+mn-ea"/>
                        <a:cs typeface="+mn-cs"/>
                      </a:endParaRPr>
                    </a:p>
                    <a:p>
                      <a:pPr>
                        <a:lnSpc>
                          <a:spcPct val="150000"/>
                        </a:lnSpc>
                      </a:pPr>
                      <a:r>
                        <a:rPr kumimoji="1" lang="en-US" altLang="ja-JP" sz="1200" kern="1200" dirty="0">
                          <a:solidFill>
                            <a:schemeClr val="dk1"/>
                          </a:solidFill>
                          <a:effectLst/>
                          <a:latin typeface="+mn-lt"/>
                          <a:ea typeface="+mn-ea"/>
                          <a:cs typeface="+mn-cs"/>
                        </a:rPr>
                        <a:t>AI-OCR</a:t>
                      </a:r>
                      <a:r>
                        <a:rPr kumimoji="1" lang="ja-JP" altLang="ja-JP" sz="1200" kern="1200" dirty="0">
                          <a:solidFill>
                            <a:schemeClr val="dk1"/>
                          </a:solidFill>
                          <a:effectLst/>
                          <a:latin typeface="+mn-lt"/>
                          <a:ea typeface="+mn-ea"/>
                          <a:cs typeface="+mn-cs"/>
                        </a:rPr>
                        <a:t>サービスから返却される［</a:t>
                      </a:r>
                      <a:r>
                        <a:rPr kumimoji="1" lang="en-US" altLang="ja-JP" sz="1200" kern="1200" dirty="0">
                          <a:solidFill>
                            <a:schemeClr val="dk1"/>
                          </a:solidFill>
                          <a:effectLst/>
                          <a:latin typeface="+mn-lt"/>
                          <a:ea typeface="+mn-ea"/>
                          <a:cs typeface="+mn-cs"/>
                        </a:rPr>
                        <a:t>AI</a:t>
                      </a:r>
                      <a:r>
                        <a:rPr kumimoji="1" lang="ja-JP" altLang="ja-JP" sz="1200" kern="1200" dirty="0">
                          <a:solidFill>
                            <a:schemeClr val="dk1"/>
                          </a:solidFill>
                          <a:effectLst/>
                          <a:latin typeface="+mn-lt"/>
                          <a:ea typeface="+mn-ea"/>
                          <a:cs typeface="+mn-cs"/>
                        </a:rPr>
                        <a:t>経費タイプ］を適切な値で登録しておくことで、</a:t>
                      </a:r>
                      <a:endParaRPr kumimoji="1" lang="en-US" altLang="ja-JP" sz="1200" kern="1200" dirty="0">
                        <a:solidFill>
                          <a:schemeClr val="dk1"/>
                        </a:solidFill>
                        <a:effectLst/>
                        <a:latin typeface="+mn-lt"/>
                        <a:ea typeface="+mn-ea"/>
                        <a:cs typeface="+mn-cs"/>
                      </a:endParaRPr>
                    </a:p>
                    <a:p>
                      <a:pPr>
                        <a:lnSpc>
                          <a:spcPct val="150000"/>
                        </a:lnSpc>
                      </a:pPr>
                      <a:r>
                        <a:rPr kumimoji="1" lang="en-US" altLang="ja-JP" sz="1200" kern="1200" dirty="0">
                          <a:solidFill>
                            <a:schemeClr val="dk1"/>
                          </a:solidFill>
                          <a:effectLst/>
                          <a:latin typeface="+mn-lt"/>
                          <a:ea typeface="+mn-ea"/>
                          <a:cs typeface="+mn-cs"/>
                        </a:rPr>
                        <a:t>AI-OCR</a:t>
                      </a:r>
                      <a:r>
                        <a:rPr kumimoji="1" lang="ja-JP" altLang="ja-JP" sz="1200" kern="1200" dirty="0">
                          <a:solidFill>
                            <a:schemeClr val="dk1"/>
                          </a:solidFill>
                          <a:effectLst/>
                          <a:latin typeface="+mn-lt"/>
                          <a:ea typeface="+mn-ea"/>
                          <a:cs typeface="+mn-cs"/>
                        </a:rPr>
                        <a:t>サービスとの連携後に自動的に信頼度の高いパターンが選択されるようになります</a:t>
                      </a:r>
                      <a:r>
                        <a:rPr kumimoji="1" lang="ja-JP" altLang="en-US" sz="1200" kern="1200" dirty="0">
                          <a:solidFill>
                            <a:schemeClr val="dk1"/>
                          </a:solidFill>
                          <a:effectLst/>
                          <a:latin typeface="+mn-lt"/>
                          <a:ea typeface="+mn-ea"/>
                          <a:cs typeface="+mn-cs"/>
                        </a:rPr>
                        <a:t>。</a:t>
                      </a:r>
                      <a:endParaRPr kumimoji="1" lang="en-US" altLang="ja-JP" sz="1200" kern="1200" dirty="0">
                        <a:solidFill>
                          <a:schemeClr val="dk1"/>
                        </a:solidFill>
                        <a:effectLst/>
                        <a:latin typeface="+mn-lt"/>
                        <a:ea typeface="+mn-ea"/>
                        <a:cs typeface="+mn-cs"/>
                      </a:endParaRPr>
                    </a:p>
                    <a:p>
                      <a:pPr>
                        <a:lnSpc>
                          <a:spcPct val="150000"/>
                        </a:lnSpc>
                      </a:pPr>
                      <a:endParaRPr kumimoji="1" lang="en-US" altLang="ja-JP" sz="1200" kern="1200" dirty="0">
                        <a:solidFill>
                          <a:schemeClr val="dk1"/>
                        </a:solidFill>
                        <a:effectLst/>
                        <a:latin typeface="+mn-lt"/>
                        <a:ea typeface="+mn-ea"/>
                        <a:cs typeface="+mn-cs"/>
                      </a:endParaRPr>
                    </a:p>
                    <a:p>
                      <a:pPr>
                        <a:lnSpc>
                          <a:spcPct val="150000"/>
                        </a:lnSpc>
                      </a:pPr>
                      <a:r>
                        <a:rPr kumimoji="1" lang="en-US" altLang="ja-JP" sz="1200" kern="1200" dirty="0">
                          <a:solidFill>
                            <a:schemeClr val="dk1"/>
                          </a:solidFill>
                          <a:effectLst/>
                          <a:latin typeface="+mn-lt"/>
                          <a:ea typeface="+mn-ea"/>
                          <a:cs typeface="+mn-cs"/>
                        </a:rPr>
                        <a:t>※</a:t>
                      </a:r>
                      <a:r>
                        <a:rPr kumimoji="1" lang="ja-JP" altLang="en-US" sz="1200" kern="1200" dirty="0">
                          <a:solidFill>
                            <a:schemeClr val="dk1"/>
                          </a:solidFill>
                          <a:effectLst/>
                          <a:latin typeface="+mn-lt"/>
                          <a:ea typeface="+mn-ea"/>
                          <a:cs typeface="+mn-cs"/>
                        </a:rPr>
                        <a:t>取込用</a:t>
                      </a:r>
                      <a:r>
                        <a:rPr kumimoji="1" lang="en-US" altLang="ja-JP" sz="1200" kern="1200" dirty="0">
                          <a:solidFill>
                            <a:schemeClr val="dk1"/>
                          </a:solidFill>
                          <a:effectLst/>
                          <a:latin typeface="+mn-lt"/>
                          <a:ea typeface="+mn-ea"/>
                          <a:cs typeface="+mn-cs"/>
                        </a:rPr>
                        <a:t>CSV</a:t>
                      </a:r>
                      <a:r>
                        <a:rPr kumimoji="1" lang="ja-JP" altLang="en-US" sz="1200" kern="1200" dirty="0">
                          <a:solidFill>
                            <a:schemeClr val="dk1"/>
                          </a:solidFill>
                          <a:effectLst/>
                          <a:latin typeface="+mn-lt"/>
                          <a:ea typeface="+mn-ea"/>
                          <a:cs typeface="+mn-cs"/>
                        </a:rPr>
                        <a:t>を作成し、マスタデータ取込メニューから一括登録も可能です。</a:t>
                      </a:r>
                      <a:endParaRPr kumimoji="1" lang="en-US" altLang="ja-JP" sz="1200" kern="1200" dirty="0">
                        <a:solidFill>
                          <a:schemeClr val="dk1"/>
                        </a:solidFill>
                        <a:effectLst/>
                        <a:latin typeface="+mn-lt"/>
                        <a:ea typeface="+mn-ea"/>
                        <a:cs typeface="+mn-cs"/>
                      </a:endParaRPr>
                    </a:p>
                    <a:p>
                      <a:pPr>
                        <a:lnSpc>
                          <a:spcPct val="150000"/>
                        </a:lnSpc>
                      </a:pPr>
                      <a:r>
                        <a:rPr kumimoji="1" lang="en-US" altLang="ja-JP" sz="1200" kern="1200" dirty="0">
                          <a:solidFill>
                            <a:schemeClr val="dk1"/>
                          </a:solidFill>
                          <a:effectLst/>
                          <a:latin typeface="+mn-lt"/>
                          <a:ea typeface="+mn-ea"/>
                          <a:cs typeface="+mn-cs"/>
                        </a:rPr>
                        <a:t>※</a:t>
                      </a:r>
                      <a:r>
                        <a:rPr kumimoji="1" lang="ja-JP" altLang="en-US" sz="1200" kern="1200" dirty="0">
                          <a:solidFill>
                            <a:schemeClr val="dk1"/>
                          </a:solidFill>
                          <a:effectLst/>
                          <a:latin typeface="+mn-lt"/>
                          <a:ea typeface="+mn-ea"/>
                          <a:cs typeface="+mn-cs"/>
                        </a:rPr>
                        <a:t>マスタデータ取込用データ作成から取込用フォーマットを出力することが可能です。</a:t>
                      </a:r>
                      <a:endParaRPr kumimoji="1" lang="ja-JP" altLang="ja-JP" sz="1200" kern="1200" dirty="0">
                        <a:solidFill>
                          <a:schemeClr val="dk1"/>
                        </a:solidFill>
                        <a:effectLst/>
                        <a:latin typeface="+mn-lt"/>
                        <a:ea typeface="+mn-ea"/>
                        <a:cs typeface="+mn-cs"/>
                      </a:endParaRPr>
                    </a:p>
                  </a:txBody>
                  <a:tcPr marL="68580" marR="6858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13009107"/>
                  </a:ext>
                </a:extLst>
              </a:tr>
            </a:tbl>
          </a:graphicData>
        </a:graphic>
      </p:graphicFrame>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7</a:t>
            </a:fld>
            <a:endParaRPr kumimoji="1" lang="ja-JP" altLang="en-US" dirty="0"/>
          </a:p>
        </p:txBody>
      </p:sp>
      <p:sp>
        <p:nvSpPr>
          <p:cNvPr id="3" name="タイトル 2"/>
          <p:cNvSpPr>
            <a:spLocks noGrp="1"/>
          </p:cNvSpPr>
          <p:nvPr>
            <p:ph type="title"/>
          </p:nvPr>
        </p:nvSpPr>
        <p:spPr>
          <a:xfrm>
            <a:off x="288000" y="346628"/>
            <a:ext cx="7200000" cy="360000"/>
          </a:xfrm>
        </p:spPr>
        <p:txBody>
          <a:bodyPr/>
          <a:lstStyle/>
          <a:p>
            <a:r>
              <a:rPr lang="en-US" altLang="ja-JP" dirty="0"/>
              <a:t>AI-OCR(</a:t>
            </a:r>
            <a:r>
              <a:rPr lang="ja-JP" altLang="en-US" dirty="0"/>
              <a:t>請求書・請求書明細</a:t>
            </a:r>
            <a:r>
              <a:rPr lang="en-US" altLang="ja-JP" dirty="0"/>
              <a:t>)</a:t>
            </a:r>
            <a:r>
              <a:rPr lang="ja-JP" altLang="en-US" dirty="0"/>
              <a:t>機能一覧</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8" name="テキスト プレースホルダー 4">
            <a:extLst>
              <a:ext uri="{FF2B5EF4-FFF2-40B4-BE49-F238E27FC236}">
                <a16:creationId xmlns:a16="http://schemas.microsoft.com/office/drawing/2014/main" id="{FD09C57E-F853-0F88-A8A8-F50DE7D0EEB7}"/>
              </a:ext>
            </a:extLst>
          </p:cNvPr>
          <p:cNvSpPr txBox="1">
            <a:spLocks/>
          </p:cNvSpPr>
          <p:nvPr/>
        </p:nvSpPr>
        <p:spPr>
          <a:xfrm>
            <a:off x="143508" y="953449"/>
            <a:ext cx="7812868" cy="331835"/>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kumimoji="1" sz="1800" b="1" kern="1200">
                <a:solidFill>
                  <a:schemeClr val="tx2"/>
                </a:solidFill>
                <a:latin typeface="+mj-ea"/>
                <a:ea typeface="+mj-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1371600" indent="-1371600" algn="just">
              <a:spcBef>
                <a:spcPts val="600"/>
              </a:spcBef>
              <a:spcAft>
                <a:spcPts val="600"/>
              </a:spcAft>
            </a:pPr>
            <a:r>
              <a:rPr lang="en-US" altLang="ja-JP" kern="100" dirty="0">
                <a:solidFill>
                  <a:schemeClr val="tx2"/>
                </a:solidFill>
                <a:latin typeface="+mn-ea"/>
                <a:cs typeface="ＭＳ Ｐゴシック" panose="020B0600070205080204" pitchFamily="50" charset="-128"/>
              </a:rPr>
              <a:t>AI-OCR</a:t>
            </a:r>
            <a:r>
              <a:rPr lang="ja-JP" altLang="en-US" kern="100" dirty="0">
                <a:solidFill>
                  <a:schemeClr val="tx2"/>
                </a:solidFill>
                <a:latin typeface="+mn-ea"/>
                <a:cs typeface="ＭＳ Ｐゴシック" panose="020B0600070205080204" pitchFamily="50" charset="-128"/>
              </a:rPr>
              <a:t>を利用するにあたって、設定が必要なマスタは以下の通りです。</a:t>
            </a:r>
            <a:endParaRPr lang="en-US" altLang="ja-JP" kern="100" dirty="0">
              <a:solidFill>
                <a:schemeClr val="tx2"/>
              </a:solidFill>
              <a:latin typeface="+mn-ea"/>
              <a:cs typeface="ＭＳ Ｐゴシック" panose="020B0600070205080204" pitchFamily="50" charset="-128"/>
            </a:endParaRPr>
          </a:p>
        </p:txBody>
      </p:sp>
    </p:spTree>
    <p:extLst>
      <p:ext uri="{BB962C8B-B14F-4D97-AF65-F5344CB8AC3E}">
        <p14:creationId xmlns:p14="http://schemas.microsoft.com/office/powerpoint/2010/main" val="19405055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8</a:t>
            </a:fld>
            <a:endParaRPr kumimoji="1" lang="ja-JP" altLang="en-US" dirty="0"/>
          </a:p>
        </p:txBody>
      </p:sp>
      <p:sp>
        <p:nvSpPr>
          <p:cNvPr id="3" name="タイトル 2"/>
          <p:cNvSpPr>
            <a:spLocks noGrp="1"/>
          </p:cNvSpPr>
          <p:nvPr>
            <p:ph type="title"/>
          </p:nvPr>
        </p:nvSpPr>
        <p:spPr/>
        <p:txBody>
          <a:bodyPr/>
          <a:lstStyle/>
          <a:p>
            <a:r>
              <a:rPr lang="en-US" altLang="ja-JP" dirty="0"/>
              <a:t>AI-OCR(</a:t>
            </a:r>
            <a:r>
              <a:rPr lang="ja-JP" altLang="en-US" dirty="0"/>
              <a:t>請求書・請求書明細</a:t>
            </a:r>
            <a:r>
              <a:rPr lang="en-US" altLang="ja-JP" dirty="0"/>
              <a:t>)</a:t>
            </a:r>
            <a:r>
              <a:rPr lang="ja-JP" altLang="en-US" dirty="0"/>
              <a:t>登録の流れ</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5" name="テキスト プレースホルダー 4"/>
          <p:cNvSpPr>
            <a:spLocks noGrp="1"/>
          </p:cNvSpPr>
          <p:nvPr>
            <p:ph type="body" sz="quarter" idx="16"/>
          </p:nvPr>
        </p:nvSpPr>
        <p:spPr/>
        <p:txBody>
          <a:bodyPr/>
          <a:lstStyle/>
          <a:p>
            <a:r>
              <a:rPr lang="ja-JP" altLang="en-US" dirty="0"/>
              <a:t>①</a:t>
            </a:r>
            <a:r>
              <a:rPr lang="en-US" altLang="ja-JP" dirty="0"/>
              <a:t>AI</a:t>
            </a:r>
            <a:r>
              <a:rPr lang="ja-JP" altLang="en-US" dirty="0"/>
              <a:t>請求書一覧</a:t>
            </a:r>
            <a:r>
              <a:rPr lang="en-US" altLang="ja-JP" dirty="0"/>
              <a:t>(</a:t>
            </a:r>
            <a:r>
              <a:rPr lang="ja-JP" altLang="en-US" dirty="0"/>
              <a:t>請求書一括解析</a:t>
            </a:r>
            <a:r>
              <a:rPr lang="en-US" altLang="ja-JP" dirty="0"/>
              <a:t>)</a:t>
            </a:r>
            <a:r>
              <a:rPr lang="ja-JP" altLang="en-US" dirty="0"/>
              <a:t>からの登録</a:t>
            </a:r>
            <a:endParaRPr kumimoji="1" lang="ja-JP" altLang="en-US" dirty="0"/>
          </a:p>
          <a:p>
            <a:endParaRPr kumimoji="1" lang="ja-JP" altLang="en-US" dirty="0"/>
          </a:p>
        </p:txBody>
      </p:sp>
      <p:sp>
        <p:nvSpPr>
          <p:cNvPr id="14" name="正方形/長方形 13">
            <a:extLst>
              <a:ext uri="{FF2B5EF4-FFF2-40B4-BE49-F238E27FC236}">
                <a16:creationId xmlns:a16="http://schemas.microsoft.com/office/drawing/2014/main" id="{186E1C1B-8B36-B458-B5FB-AA591F9280C7}"/>
              </a:ext>
            </a:extLst>
          </p:cNvPr>
          <p:cNvSpPr/>
          <p:nvPr/>
        </p:nvSpPr>
        <p:spPr>
          <a:xfrm>
            <a:off x="6768244" y="1968402"/>
            <a:ext cx="2196000" cy="2261679"/>
          </a:xfrm>
          <a:prstGeom prst="rect">
            <a:avLst/>
          </a:prstGeom>
          <a:solidFill>
            <a:srgbClr val="008CCF"/>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
        <p:nvSpPr>
          <p:cNvPr id="25" name="楕円 24">
            <a:extLst>
              <a:ext uri="{FF2B5EF4-FFF2-40B4-BE49-F238E27FC236}">
                <a16:creationId xmlns:a16="http://schemas.microsoft.com/office/drawing/2014/main" id="{39FF1261-5093-92AA-933A-5051DE90ABAF}"/>
              </a:ext>
            </a:extLst>
          </p:cNvPr>
          <p:cNvSpPr/>
          <p:nvPr/>
        </p:nvSpPr>
        <p:spPr>
          <a:xfrm>
            <a:off x="7434196" y="1563638"/>
            <a:ext cx="864096" cy="864096"/>
          </a:xfrm>
          <a:prstGeom prst="ellipse">
            <a:avLst/>
          </a:prstGeom>
          <a:solidFill>
            <a:schemeClr val="bg1"/>
          </a:solidFill>
          <a:ln>
            <a:solidFill>
              <a:srgbClr val="008CC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
        <p:nvSpPr>
          <p:cNvPr id="35" name="Rectangle 6">
            <a:extLst>
              <a:ext uri="{FF2B5EF4-FFF2-40B4-BE49-F238E27FC236}">
                <a16:creationId xmlns:a16="http://schemas.microsoft.com/office/drawing/2014/main" id="{21D5C3C8-470D-DAB1-769D-46992F5A7566}"/>
              </a:ext>
            </a:extLst>
          </p:cNvPr>
          <p:cNvSpPr>
            <a:spLocks noChangeArrowheads="1"/>
          </p:cNvSpPr>
          <p:nvPr/>
        </p:nvSpPr>
        <p:spPr bwMode="auto">
          <a:xfrm>
            <a:off x="6838934" y="2465885"/>
            <a:ext cx="2064128" cy="614468"/>
          </a:xfrm>
          <a:prstGeom prst="rect">
            <a:avLst/>
          </a:prstGeom>
          <a:noFill/>
          <a:ln w="12700">
            <a:noFill/>
            <a:miter lim="800000"/>
            <a:headEnd/>
            <a:tailEnd/>
          </a:ln>
          <a:effectLst/>
        </p:spPr>
        <p:txBody>
          <a:bodyPr vert="horz" wrap="square" lIns="74295" tIns="8890" rIns="74295" bIns="889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i="0" u="none" strike="noStrike" cap="none" normalizeH="0" baseline="0" dirty="0">
                <a:ln>
                  <a:noFill/>
                </a:ln>
                <a:solidFill>
                  <a:schemeClr val="bg1"/>
                </a:solidFill>
                <a:effectLst/>
                <a:latin typeface="+mn-ea"/>
                <a:cs typeface="Times New Roman" panose="02020603050405020304" pitchFamily="18" charset="0"/>
              </a:rPr>
              <a:t>ワークフロー承認</a:t>
            </a:r>
            <a:endParaRPr kumimoji="0" lang="ja-JP" altLang="en-US" b="1" i="0" u="none" strike="noStrike" cap="none" normalizeH="0" baseline="0" dirty="0">
              <a:ln>
                <a:noFill/>
              </a:ln>
              <a:solidFill>
                <a:schemeClr val="bg1"/>
              </a:solidFill>
              <a:effectLst/>
              <a:latin typeface="+mn-ea"/>
            </a:endParaRPr>
          </a:p>
        </p:txBody>
      </p:sp>
      <p:sp>
        <p:nvSpPr>
          <p:cNvPr id="18" name="フリーフォーム: 図形 17">
            <a:extLst>
              <a:ext uri="{FF2B5EF4-FFF2-40B4-BE49-F238E27FC236}">
                <a16:creationId xmlns:a16="http://schemas.microsoft.com/office/drawing/2014/main" id="{FA6F7757-B929-90DF-AE47-D7F8BDAD45DB}"/>
              </a:ext>
            </a:extLst>
          </p:cNvPr>
          <p:cNvSpPr/>
          <p:nvPr/>
        </p:nvSpPr>
        <p:spPr>
          <a:xfrm rot="5400000">
            <a:off x="4641866" y="1883033"/>
            <a:ext cx="2261681" cy="2432422"/>
          </a:xfrm>
          <a:custGeom>
            <a:avLst/>
            <a:gdLst>
              <a:gd name="connsiteX0" fmla="*/ 0 w 3312366"/>
              <a:gd name="connsiteY0" fmla="*/ 2432422 h 2432422"/>
              <a:gd name="connsiteX1" fmla="*/ 0 w 3312366"/>
              <a:gd name="connsiteY1" fmla="*/ 236422 h 2432422"/>
              <a:gd name="connsiteX2" fmla="*/ 1386153 w 3312366"/>
              <a:gd name="connsiteY2" fmla="*/ 236422 h 2432422"/>
              <a:gd name="connsiteX3" fmla="*/ 1656183 w 3312366"/>
              <a:gd name="connsiteY3" fmla="*/ 0 h 2432422"/>
              <a:gd name="connsiteX4" fmla="*/ 1926213 w 3312366"/>
              <a:gd name="connsiteY4" fmla="*/ 236422 h 2432422"/>
              <a:gd name="connsiteX5" fmla="*/ 3312366 w 3312366"/>
              <a:gd name="connsiteY5" fmla="*/ 236422 h 2432422"/>
              <a:gd name="connsiteX6" fmla="*/ 3312366 w 3312366"/>
              <a:gd name="connsiteY6" fmla="*/ 2432422 h 243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12366" h="2432422">
                <a:moveTo>
                  <a:pt x="0" y="2432422"/>
                </a:moveTo>
                <a:lnTo>
                  <a:pt x="0" y="236422"/>
                </a:lnTo>
                <a:lnTo>
                  <a:pt x="1386153" y="236422"/>
                </a:lnTo>
                <a:lnTo>
                  <a:pt x="1656183" y="0"/>
                </a:lnTo>
                <a:lnTo>
                  <a:pt x="1926213" y="236422"/>
                </a:lnTo>
                <a:lnTo>
                  <a:pt x="3312366" y="236422"/>
                </a:lnTo>
                <a:lnTo>
                  <a:pt x="3312366" y="2432422"/>
                </a:lnTo>
                <a:close/>
              </a:path>
            </a:pathLst>
          </a:custGeom>
          <a:solidFill>
            <a:schemeClr val="bg1">
              <a:lumMod val="6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sz="1400" dirty="0">
              <a:solidFill>
                <a:schemeClr val="bg1"/>
              </a:solidFill>
            </a:endParaRPr>
          </a:p>
        </p:txBody>
      </p:sp>
      <p:sp>
        <p:nvSpPr>
          <p:cNvPr id="22" name="楕円 21">
            <a:extLst>
              <a:ext uri="{FF2B5EF4-FFF2-40B4-BE49-F238E27FC236}">
                <a16:creationId xmlns:a16="http://schemas.microsoft.com/office/drawing/2014/main" id="{C71F830A-D24E-9D8B-A032-9D728BDF88D9}"/>
              </a:ext>
            </a:extLst>
          </p:cNvPr>
          <p:cNvSpPr/>
          <p:nvPr/>
        </p:nvSpPr>
        <p:spPr>
          <a:xfrm>
            <a:off x="5230322" y="1563638"/>
            <a:ext cx="864096" cy="864096"/>
          </a:xfrm>
          <a:prstGeom prst="ellipse">
            <a:avLst/>
          </a:prstGeom>
          <a:solidFill>
            <a:schemeClr val="bg1"/>
          </a:solidFill>
          <a:ln>
            <a:solidFill>
              <a:srgbClr val="A6A6A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
        <p:nvSpPr>
          <p:cNvPr id="32" name="Rectangle 6">
            <a:extLst>
              <a:ext uri="{FF2B5EF4-FFF2-40B4-BE49-F238E27FC236}">
                <a16:creationId xmlns:a16="http://schemas.microsoft.com/office/drawing/2014/main" id="{3BB1AE70-DAB5-37CE-11A0-61710775348B}"/>
              </a:ext>
            </a:extLst>
          </p:cNvPr>
          <p:cNvSpPr>
            <a:spLocks noChangeArrowheads="1"/>
          </p:cNvSpPr>
          <p:nvPr/>
        </p:nvSpPr>
        <p:spPr bwMode="auto">
          <a:xfrm>
            <a:off x="4630306" y="2465885"/>
            <a:ext cx="2064128" cy="614468"/>
          </a:xfrm>
          <a:prstGeom prst="rect">
            <a:avLst/>
          </a:prstGeom>
          <a:noFill/>
          <a:ln w="12700">
            <a:noFill/>
            <a:miter lim="800000"/>
            <a:headEnd/>
            <a:tailEnd/>
          </a:ln>
          <a:effectLst/>
        </p:spPr>
        <p:txBody>
          <a:bodyPr vert="horz" wrap="square" lIns="74295" tIns="8890" rIns="74295" bIns="889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b="1" i="0" u="none" strike="noStrike" cap="none" normalizeH="0" baseline="0" dirty="0">
                <a:ln>
                  <a:noFill/>
                </a:ln>
                <a:solidFill>
                  <a:schemeClr val="bg1"/>
                </a:solidFill>
                <a:effectLst/>
                <a:latin typeface="+mn-ea"/>
                <a:cs typeface="Times New Roman" panose="02020603050405020304" pitchFamily="18" charset="0"/>
              </a:rPr>
              <a:t>AI</a:t>
            </a:r>
            <a:r>
              <a:rPr kumimoji="0" lang="ja-JP" altLang="en-US" b="1" i="0" u="none" strike="noStrike" cap="none" normalizeH="0" baseline="0" dirty="0">
                <a:ln>
                  <a:noFill/>
                </a:ln>
                <a:solidFill>
                  <a:schemeClr val="bg1"/>
                </a:solidFill>
                <a:effectLst/>
                <a:latin typeface="+mn-ea"/>
                <a:cs typeface="Times New Roman" panose="02020603050405020304" pitchFamily="18" charset="0"/>
              </a:rPr>
              <a:t>支払伝票作成</a:t>
            </a:r>
            <a:endParaRPr kumimoji="0" lang="en-US" altLang="ja-JP" b="1" i="0" u="none" strike="noStrike" cap="none" normalizeH="0" baseline="0" dirty="0">
              <a:ln>
                <a:noFill/>
              </a:ln>
              <a:solidFill>
                <a:schemeClr val="bg1"/>
              </a:solidFill>
              <a:effectLst/>
              <a:latin typeface="+mn-ea"/>
              <a:cs typeface="Times New Roman" panose="02020603050405020304" pitchFamily="18" charset="0"/>
            </a:endParaRPr>
          </a:p>
        </p:txBody>
      </p:sp>
      <p:sp>
        <p:nvSpPr>
          <p:cNvPr id="19" name="フリーフォーム: 図形 18">
            <a:extLst>
              <a:ext uri="{FF2B5EF4-FFF2-40B4-BE49-F238E27FC236}">
                <a16:creationId xmlns:a16="http://schemas.microsoft.com/office/drawing/2014/main" id="{CC0B2C3D-9C94-FA76-28A8-5FC215E9D8BD}"/>
              </a:ext>
            </a:extLst>
          </p:cNvPr>
          <p:cNvSpPr/>
          <p:nvPr/>
        </p:nvSpPr>
        <p:spPr>
          <a:xfrm rot="5400000">
            <a:off x="2430119" y="1883033"/>
            <a:ext cx="2261681" cy="2432422"/>
          </a:xfrm>
          <a:custGeom>
            <a:avLst/>
            <a:gdLst>
              <a:gd name="connsiteX0" fmla="*/ 0 w 3312366"/>
              <a:gd name="connsiteY0" fmla="*/ 2432422 h 2432422"/>
              <a:gd name="connsiteX1" fmla="*/ 0 w 3312366"/>
              <a:gd name="connsiteY1" fmla="*/ 236422 h 2432422"/>
              <a:gd name="connsiteX2" fmla="*/ 1386153 w 3312366"/>
              <a:gd name="connsiteY2" fmla="*/ 236422 h 2432422"/>
              <a:gd name="connsiteX3" fmla="*/ 1656183 w 3312366"/>
              <a:gd name="connsiteY3" fmla="*/ 0 h 2432422"/>
              <a:gd name="connsiteX4" fmla="*/ 1926213 w 3312366"/>
              <a:gd name="connsiteY4" fmla="*/ 236422 h 2432422"/>
              <a:gd name="connsiteX5" fmla="*/ 3312366 w 3312366"/>
              <a:gd name="connsiteY5" fmla="*/ 236422 h 2432422"/>
              <a:gd name="connsiteX6" fmla="*/ 3312366 w 3312366"/>
              <a:gd name="connsiteY6" fmla="*/ 2432422 h 243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12366" h="2432422">
                <a:moveTo>
                  <a:pt x="0" y="2432422"/>
                </a:moveTo>
                <a:lnTo>
                  <a:pt x="0" y="236422"/>
                </a:lnTo>
                <a:lnTo>
                  <a:pt x="1386153" y="236422"/>
                </a:lnTo>
                <a:lnTo>
                  <a:pt x="1656183" y="0"/>
                </a:lnTo>
                <a:lnTo>
                  <a:pt x="1926213" y="236422"/>
                </a:lnTo>
                <a:lnTo>
                  <a:pt x="3312366" y="236422"/>
                </a:lnTo>
                <a:lnTo>
                  <a:pt x="3312366" y="2432422"/>
                </a:lnTo>
                <a:close/>
              </a:path>
            </a:pathLst>
          </a:custGeom>
          <a:solidFill>
            <a:schemeClr val="bg1">
              <a:lumMod val="6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sz="1400" dirty="0">
              <a:solidFill>
                <a:schemeClr val="bg1"/>
              </a:solidFill>
            </a:endParaRPr>
          </a:p>
        </p:txBody>
      </p:sp>
      <p:sp>
        <p:nvSpPr>
          <p:cNvPr id="21" name="楕円 20">
            <a:extLst>
              <a:ext uri="{FF2B5EF4-FFF2-40B4-BE49-F238E27FC236}">
                <a16:creationId xmlns:a16="http://schemas.microsoft.com/office/drawing/2014/main" id="{CABBC94E-DE36-174F-AD2A-E6543882EAB7}"/>
              </a:ext>
            </a:extLst>
          </p:cNvPr>
          <p:cNvSpPr/>
          <p:nvPr/>
        </p:nvSpPr>
        <p:spPr>
          <a:xfrm>
            <a:off x="3018575" y="1563638"/>
            <a:ext cx="864096" cy="864096"/>
          </a:xfrm>
          <a:prstGeom prst="ellipse">
            <a:avLst/>
          </a:prstGeom>
          <a:solidFill>
            <a:schemeClr val="bg1"/>
          </a:solidFill>
          <a:ln>
            <a:solidFill>
              <a:srgbClr val="A6A6A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
        <p:nvSpPr>
          <p:cNvPr id="27" name="Rectangle 8">
            <a:extLst>
              <a:ext uri="{FF2B5EF4-FFF2-40B4-BE49-F238E27FC236}">
                <a16:creationId xmlns:a16="http://schemas.microsoft.com/office/drawing/2014/main" id="{CCF5AED6-6B1E-668B-ADDF-5F98D178C1C7}"/>
              </a:ext>
            </a:extLst>
          </p:cNvPr>
          <p:cNvSpPr>
            <a:spLocks noChangeArrowheads="1"/>
          </p:cNvSpPr>
          <p:nvPr/>
        </p:nvSpPr>
        <p:spPr bwMode="auto">
          <a:xfrm>
            <a:off x="2412000" y="2465885"/>
            <a:ext cx="2064128" cy="614468"/>
          </a:xfrm>
          <a:prstGeom prst="rect">
            <a:avLst/>
          </a:prstGeom>
          <a:noFill/>
          <a:ln w="12700">
            <a:noFill/>
            <a:miter lim="800000"/>
            <a:headEnd/>
            <a:tailEnd/>
          </a:ln>
          <a:effectLst/>
        </p:spPr>
        <p:txBody>
          <a:bodyPr vert="horz" wrap="square" lIns="74295" tIns="8890" rIns="74295" bIns="889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b="1" i="0" u="none" strike="noStrike" cap="none" normalizeH="0" baseline="0" dirty="0">
                <a:ln>
                  <a:noFill/>
                </a:ln>
                <a:solidFill>
                  <a:schemeClr val="bg1"/>
                </a:solidFill>
                <a:effectLst/>
                <a:latin typeface="+mn-ea"/>
                <a:cs typeface="Times New Roman" panose="02020603050405020304" pitchFamily="18" charset="0"/>
              </a:rPr>
              <a:t>AI</a:t>
            </a:r>
            <a:r>
              <a:rPr kumimoji="0" lang="ja-JP" altLang="en-US" b="1" i="0" u="none" strike="noStrike" cap="none" normalizeH="0" baseline="0" dirty="0">
                <a:ln>
                  <a:noFill/>
                </a:ln>
                <a:solidFill>
                  <a:schemeClr val="bg1"/>
                </a:solidFill>
                <a:effectLst/>
                <a:latin typeface="+mn-ea"/>
                <a:cs typeface="Times New Roman" panose="02020603050405020304" pitchFamily="18" charset="0"/>
              </a:rPr>
              <a:t>請求書一覧</a:t>
            </a:r>
            <a:endParaRPr kumimoji="0" lang="ja-JP" altLang="en-US" b="1" i="0" u="none" strike="noStrike" cap="none" normalizeH="0" baseline="0" dirty="0">
              <a:ln>
                <a:noFill/>
              </a:ln>
              <a:solidFill>
                <a:schemeClr val="bg1"/>
              </a:solidFill>
              <a:effectLst/>
              <a:latin typeface="+mn-ea"/>
            </a:endParaRPr>
          </a:p>
        </p:txBody>
      </p:sp>
      <p:sp>
        <p:nvSpPr>
          <p:cNvPr id="17" name="フリーフォーム: 図形 16">
            <a:extLst>
              <a:ext uri="{FF2B5EF4-FFF2-40B4-BE49-F238E27FC236}">
                <a16:creationId xmlns:a16="http://schemas.microsoft.com/office/drawing/2014/main" id="{FBCCC4C7-DC68-8D7B-A272-D7254CCF9EF4}"/>
              </a:ext>
            </a:extLst>
          </p:cNvPr>
          <p:cNvSpPr/>
          <p:nvPr/>
        </p:nvSpPr>
        <p:spPr>
          <a:xfrm rot="5400000">
            <a:off x="218372" y="1883033"/>
            <a:ext cx="2261681" cy="2432422"/>
          </a:xfrm>
          <a:custGeom>
            <a:avLst/>
            <a:gdLst>
              <a:gd name="connsiteX0" fmla="*/ 0 w 3312366"/>
              <a:gd name="connsiteY0" fmla="*/ 2432422 h 2432422"/>
              <a:gd name="connsiteX1" fmla="*/ 0 w 3312366"/>
              <a:gd name="connsiteY1" fmla="*/ 236422 h 2432422"/>
              <a:gd name="connsiteX2" fmla="*/ 1386153 w 3312366"/>
              <a:gd name="connsiteY2" fmla="*/ 236422 h 2432422"/>
              <a:gd name="connsiteX3" fmla="*/ 1656183 w 3312366"/>
              <a:gd name="connsiteY3" fmla="*/ 0 h 2432422"/>
              <a:gd name="connsiteX4" fmla="*/ 1926213 w 3312366"/>
              <a:gd name="connsiteY4" fmla="*/ 236422 h 2432422"/>
              <a:gd name="connsiteX5" fmla="*/ 3312366 w 3312366"/>
              <a:gd name="connsiteY5" fmla="*/ 236422 h 2432422"/>
              <a:gd name="connsiteX6" fmla="*/ 3312366 w 3312366"/>
              <a:gd name="connsiteY6" fmla="*/ 2432422 h 243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12366" h="2432422">
                <a:moveTo>
                  <a:pt x="0" y="2432422"/>
                </a:moveTo>
                <a:lnTo>
                  <a:pt x="0" y="236422"/>
                </a:lnTo>
                <a:lnTo>
                  <a:pt x="1386153" y="236422"/>
                </a:lnTo>
                <a:lnTo>
                  <a:pt x="1656183" y="0"/>
                </a:lnTo>
                <a:lnTo>
                  <a:pt x="1926213" y="236422"/>
                </a:lnTo>
                <a:lnTo>
                  <a:pt x="3312366" y="236422"/>
                </a:lnTo>
                <a:lnTo>
                  <a:pt x="3312366" y="2432422"/>
                </a:lnTo>
                <a:close/>
              </a:path>
            </a:pathLst>
          </a:custGeom>
          <a:solidFill>
            <a:srgbClr val="EE7B48"/>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sz="1400" dirty="0">
              <a:solidFill>
                <a:schemeClr val="bg1"/>
              </a:solidFill>
            </a:endParaRPr>
          </a:p>
        </p:txBody>
      </p:sp>
      <p:sp>
        <p:nvSpPr>
          <p:cNvPr id="20" name="楕円 19">
            <a:extLst>
              <a:ext uri="{FF2B5EF4-FFF2-40B4-BE49-F238E27FC236}">
                <a16:creationId xmlns:a16="http://schemas.microsoft.com/office/drawing/2014/main" id="{CCAB7FEF-C8F7-B68B-C1AC-8C6C7412397A}"/>
              </a:ext>
            </a:extLst>
          </p:cNvPr>
          <p:cNvSpPr/>
          <p:nvPr/>
        </p:nvSpPr>
        <p:spPr>
          <a:xfrm>
            <a:off x="806828" y="1563638"/>
            <a:ext cx="864096" cy="864096"/>
          </a:xfrm>
          <a:prstGeom prst="ellipse">
            <a:avLst/>
          </a:prstGeom>
          <a:solidFill>
            <a:schemeClr val="bg1"/>
          </a:solidFill>
          <a:ln>
            <a:solidFill>
              <a:srgbClr val="EE7B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
        <p:nvSpPr>
          <p:cNvPr id="26" name="Rectangle 9">
            <a:extLst>
              <a:ext uri="{FF2B5EF4-FFF2-40B4-BE49-F238E27FC236}">
                <a16:creationId xmlns:a16="http://schemas.microsoft.com/office/drawing/2014/main" id="{0872B84B-7EB2-2833-3F62-867B9B33CEA8}"/>
              </a:ext>
            </a:extLst>
          </p:cNvPr>
          <p:cNvSpPr>
            <a:spLocks noChangeArrowheads="1"/>
          </p:cNvSpPr>
          <p:nvPr/>
        </p:nvSpPr>
        <p:spPr bwMode="auto">
          <a:xfrm>
            <a:off x="206887" y="2465885"/>
            <a:ext cx="2064128" cy="614468"/>
          </a:xfrm>
          <a:prstGeom prst="rect">
            <a:avLst/>
          </a:prstGeom>
          <a:noFill/>
          <a:ln w="12700">
            <a:noFill/>
            <a:miter lim="800000"/>
            <a:headEnd/>
            <a:tailEnd/>
          </a:ln>
          <a:effectLst/>
        </p:spPr>
        <p:txBody>
          <a:bodyPr vert="horz" wrap="square" lIns="74295" tIns="8890" rIns="74295" bIns="889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b="1" i="0" u="none" strike="noStrike" cap="none" normalizeH="0" baseline="0" dirty="0">
                <a:ln>
                  <a:noFill/>
                </a:ln>
                <a:solidFill>
                  <a:schemeClr val="bg1"/>
                </a:solidFill>
                <a:effectLst/>
                <a:latin typeface="+mn-ea"/>
                <a:cs typeface="Times New Roman" panose="02020603050405020304" pitchFamily="18" charset="0"/>
              </a:rPr>
              <a:t>AI</a:t>
            </a:r>
            <a:r>
              <a:rPr kumimoji="0" lang="ja-JP" altLang="en-US" b="1" i="0" u="none" strike="noStrike" cap="none" normalizeH="0" baseline="0" dirty="0">
                <a:ln>
                  <a:noFill/>
                </a:ln>
                <a:solidFill>
                  <a:schemeClr val="bg1"/>
                </a:solidFill>
                <a:effectLst/>
                <a:latin typeface="+mn-ea"/>
                <a:cs typeface="Times New Roman" panose="02020603050405020304" pitchFamily="18" charset="0"/>
              </a:rPr>
              <a:t>請求書一覧</a:t>
            </a:r>
            <a:endParaRPr kumimoji="0" lang="en-US" altLang="ja-JP" b="1" i="0" u="none" strike="noStrike" cap="none" normalizeH="0" baseline="0" dirty="0">
              <a:ln>
                <a:noFill/>
              </a:ln>
              <a:solidFill>
                <a:schemeClr val="bg1"/>
              </a:solidFill>
              <a:effectLst/>
              <a:latin typeface="+mn-ea"/>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b="1" i="0" u="none" strike="noStrike" cap="none" normalizeH="0" baseline="0" dirty="0">
                <a:ln>
                  <a:noFill/>
                </a:ln>
                <a:solidFill>
                  <a:schemeClr val="bg1"/>
                </a:solidFill>
                <a:effectLst/>
                <a:latin typeface="+mn-ea"/>
              </a:rPr>
              <a:t>(</a:t>
            </a:r>
            <a:r>
              <a:rPr kumimoji="0" lang="ja-JP" altLang="en-US" b="1" i="0" u="none" strike="noStrike" cap="none" normalizeH="0" baseline="0" dirty="0">
                <a:ln>
                  <a:noFill/>
                </a:ln>
                <a:solidFill>
                  <a:schemeClr val="bg1"/>
                </a:solidFill>
                <a:effectLst/>
                <a:latin typeface="+mn-ea"/>
              </a:rPr>
              <a:t>請求書一括解析</a:t>
            </a:r>
            <a:r>
              <a:rPr kumimoji="0" lang="en-US" altLang="ja-JP" b="1" i="0" u="none" strike="noStrike" cap="none" normalizeH="0" baseline="0" dirty="0">
                <a:ln>
                  <a:noFill/>
                </a:ln>
                <a:solidFill>
                  <a:schemeClr val="bg1"/>
                </a:solidFill>
                <a:effectLst/>
                <a:latin typeface="+mn-ea"/>
              </a:rPr>
              <a:t>)</a:t>
            </a:r>
            <a:endParaRPr kumimoji="0" lang="ja-JP" altLang="en-US" b="1" i="0" u="none" strike="noStrike" cap="none" normalizeH="0" baseline="0" dirty="0">
              <a:ln>
                <a:noFill/>
              </a:ln>
              <a:solidFill>
                <a:schemeClr val="bg1"/>
              </a:solidFill>
              <a:effectLst/>
              <a:latin typeface="+mn-ea"/>
            </a:endParaRPr>
          </a:p>
        </p:txBody>
      </p:sp>
      <p:sp>
        <p:nvSpPr>
          <p:cNvPr id="54" name="Rectangle 9">
            <a:extLst>
              <a:ext uri="{FF2B5EF4-FFF2-40B4-BE49-F238E27FC236}">
                <a16:creationId xmlns:a16="http://schemas.microsoft.com/office/drawing/2014/main" id="{FBFD3841-1273-031C-EDA8-965B8E42AC2E}"/>
              </a:ext>
            </a:extLst>
          </p:cNvPr>
          <p:cNvSpPr>
            <a:spLocks noChangeArrowheads="1"/>
          </p:cNvSpPr>
          <p:nvPr/>
        </p:nvSpPr>
        <p:spPr bwMode="auto">
          <a:xfrm>
            <a:off x="303229" y="3293977"/>
            <a:ext cx="1876480" cy="828092"/>
          </a:xfrm>
          <a:prstGeom prst="rect">
            <a:avLst/>
          </a:prstGeom>
          <a:solidFill>
            <a:schemeClr val="accent3"/>
          </a:solidFill>
          <a:ln w="12700">
            <a:noFill/>
            <a:miter lim="800000"/>
            <a:headEnd/>
            <a:tailEnd/>
          </a:ln>
          <a:effectLst/>
        </p:spPr>
        <p:txBody>
          <a:bodyPr vert="horz" wrap="square" lIns="74295" tIns="8890" rIns="74295" bIns="889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400" b="0" i="0" u="none" strike="noStrike" cap="none" normalizeH="0" baseline="0" dirty="0">
                <a:ln>
                  <a:noFill/>
                </a:ln>
                <a:solidFill>
                  <a:schemeClr val="bg1"/>
                </a:solidFill>
                <a:effectLst/>
                <a:latin typeface="+mn-ea"/>
                <a:cs typeface="Times New Roman" panose="02020603050405020304" pitchFamily="18" charset="0"/>
              </a:rPr>
              <a:t>複数の</a:t>
            </a: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請求書</a:t>
            </a:r>
            <a:r>
              <a:rPr kumimoji="0" lang="en-US" altLang="ja-JP" sz="1400" b="0" i="0" u="none" strike="noStrike" cap="none" normalizeH="0" baseline="0" dirty="0">
                <a:ln>
                  <a:noFill/>
                </a:ln>
                <a:solidFill>
                  <a:schemeClr val="bg1"/>
                </a:solidFill>
                <a:effectLst/>
                <a:latin typeface="+mn-ea"/>
                <a:cs typeface="Times New Roman" panose="02020603050405020304" pitchFamily="18" charset="0"/>
              </a:rPr>
              <a:t>PDF</a:t>
            </a: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を</a:t>
            </a:r>
            <a:endParaRPr kumimoji="0" lang="en-US" altLang="ja-JP" sz="1400" b="0" i="0" u="none" strike="noStrike" cap="none" normalizeH="0" baseline="0" dirty="0">
              <a:ln>
                <a:noFill/>
              </a:ln>
              <a:solidFill>
                <a:schemeClr val="bg1"/>
              </a:solidFill>
              <a:effectLst/>
              <a:latin typeface="+mn-ea"/>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一括で</a:t>
            </a:r>
            <a:endParaRPr kumimoji="0" lang="en-US" altLang="ja-JP" sz="1400" b="0" i="0" u="none" strike="noStrike" cap="none" normalizeH="0" baseline="0" dirty="0">
              <a:ln>
                <a:noFill/>
              </a:ln>
              <a:solidFill>
                <a:schemeClr val="bg1"/>
              </a:solidFill>
              <a:effectLst/>
              <a:latin typeface="+mn-ea"/>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a:ln>
                  <a:noFill/>
                </a:ln>
                <a:solidFill>
                  <a:schemeClr val="bg1"/>
                </a:solidFill>
                <a:effectLst/>
                <a:latin typeface="+mn-ea"/>
                <a:cs typeface="Times New Roman" panose="02020603050405020304" pitchFamily="18" charset="0"/>
              </a:rPr>
              <a:t>AI-OCR</a:t>
            </a: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サービスに</a:t>
            </a:r>
            <a:endParaRPr kumimoji="0" lang="en-US" altLang="ja-JP" sz="1400" b="0" i="0" u="none" strike="noStrike" cap="none" normalizeH="0" baseline="0" dirty="0">
              <a:ln>
                <a:noFill/>
              </a:ln>
              <a:solidFill>
                <a:schemeClr val="bg1"/>
              </a:solidFill>
              <a:effectLst/>
              <a:latin typeface="+mn-ea"/>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Times New Roman" panose="02020603050405020304" pitchFamily="18" charset="0"/>
              </a:rPr>
              <a:t>連携</a:t>
            </a:r>
            <a:endParaRPr kumimoji="0" lang="ja-JP" altLang="en-US" sz="1400" b="0" i="0" u="none" strike="noStrike" cap="none" normalizeH="0" baseline="0" dirty="0">
              <a:ln>
                <a:noFill/>
              </a:ln>
              <a:solidFill>
                <a:schemeClr val="bg1"/>
              </a:solidFill>
              <a:effectLst/>
              <a:latin typeface="+mn-ea"/>
            </a:endParaRPr>
          </a:p>
        </p:txBody>
      </p:sp>
      <p:sp>
        <p:nvSpPr>
          <p:cNvPr id="61" name="Rectangle 6">
            <a:extLst>
              <a:ext uri="{FF2B5EF4-FFF2-40B4-BE49-F238E27FC236}">
                <a16:creationId xmlns:a16="http://schemas.microsoft.com/office/drawing/2014/main" id="{C130FC70-D0AE-A3D7-EE20-3FDBDE2BD797}"/>
              </a:ext>
            </a:extLst>
          </p:cNvPr>
          <p:cNvSpPr>
            <a:spLocks noChangeArrowheads="1"/>
          </p:cNvSpPr>
          <p:nvPr/>
        </p:nvSpPr>
        <p:spPr bwMode="auto">
          <a:xfrm>
            <a:off x="4724130" y="3293977"/>
            <a:ext cx="1876480" cy="614468"/>
          </a:xfrm>
          <a:prstGeom prst="rect">
            <a:avLst/>
          </a:prstGeom>
          <a:noFill/>
          <a:ln w="12700">
            <a:noFill/>
            <a:miter lim="800000"/>
            <a:headEnd/>
            <a:tailEnd/>
          </a:ln>
          <a:effectLst/>
        </p:spPr>
        <p:txBody>
          <a:bodyPr vert="horz" wrap="square" lIns="74295" tIns="8890" rIns="74295" bIns="889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Arial" panose="020B0604020202020204" pitchFamily="34" charset="0"/>
              </a:rPr>
              <a:t>連携結果と</a:t>
            </a:r>
            <a:r>
              <a:rPr kumimoji="0" lang="en-US" altLang="ja-JP" sz="1400" b="0" i="0" u="none" strike="noStrike" cap="none" normalizeH="0" baseline="0" dirty="0">
                <a:ln>
                  <a:noFill/>
                </a:ln>
                <a:solidFill>
                  <a:schemeClr val="bg1"/>
                </a:solidFill>
                <a:effectLst/>
                <a:latin typeface="+mn-ea"/>
                <a:cs typeface="Arial" panose="020B0604020202020204" pitchFamily="34" charset="0"/>
              </a:rPr>
              <a:t>PDF</a:t>
            </a:r>
            <a:r>
              <a:rPr kumimoji="0" lang="ja-JP" altLang="en-US" sz="1400" b="0" i="0" u="none" strike="noStrike" cap="none" normalizeH="0" baseline="0" dirty="0">
                <a:ln>
                  <a:noFill/>
                </a:ln>
                <a:solidFill>
                  <a:schemeClr val="bg1"/>
                </a:solidFill>
                <a:effectLst/>
                <a:latin typeface="+mn-ea"/>
                <a:cs typeface="Arial" panose="020B0604020202020204" pitchFamily="34" charset="0"/>
              </a:rPr>
              <a:t>を</a:t>
            </a:r>
            <a:endParaRPr kumimoji="0" lang="en-US" altLang="ja-JP" sz="1400" b="0" i="0" u="none" strike="noStrike" cap="none" normalizeH="0" baseline="0" dirty="0">
              <a:ln>
                <a:noFill/>
              </a:ln>
              <a:solidFill>
                <a:schemeClr val="bg1"/>
              </a:solidFill>
              <a:effectLst/>
              <a:latin typeface="+mn-ea"/>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Arial" panose="020B0604020202020204" pitchFamily="34" charset="0"/>
              </a:rPr>
              <a:t>参照しながら</a:t>
            </a:r>
            <a:endParaRPr kumimoji="0" lang="en-US" altLang="ja-JP" sz="1400" b="0" i="0" u="none" strike="noStrike" cap="none" normalizeH="0" baseline="0" dirty="0">
              <a:ln>
                <a:noFill/>
              </a:ln>
              <a:solidFill>
                <a:schemeClr val="bg1"/>
              </a:solidFill>
              <a:effectLst/>
              <a:latin typeface="+mn-ea"/>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Arial" panose="020B0604020202020204" pitchFamily="34" charset="0"/>
              </a:rPr>
              <a:t>支払伝票を作成</a:t>
            </a:r>
            <a:endParaRPr kumimoji="0" lang="en-US" altLang="ja-JP" sz="1400" b="0" i="0" u="none" strike="noStrike" cap="none" normalizeH="0" baseline="0" dirty="0">
              <a:ln>
                <a:noFill/>
              </a:ln>
              <a:solidFill>
                <a:schemeClr val="bg1"/>
              </a:solidFill>
              <a:effectLst/>
              <a:latin typeface="+mn-ea"/>
              <a:cs typeface="Times New Roman" panose="02020603050405020304" pitchFamily="18" charset="0"/>
            </a:endParaRPr>
          </a:p>
        </p:txBody>
      </p:sp>
      <p:sp>
        <p:nvSpPr>
          <p:cNvPr id="62" name="Rectangle 8">
            <a:extLst>
              <a:ext uri="{FF2B5EF4-FFF2-40B4-BE49-F238E27FC236}">
                <a16:creationId xmlns:a16="http://schemas.microsoft.com/office/drawing/2014/main" id="{A82D50F4-F054-1456-994F-373CCE1C3B0B}"/>
              </a:ext>
            </a:extLst>
          </p:cNvPr>
          <p:cNvSpPr>
            <a:spLocks noChangeArrowheads="1"/>
          </p:cNvSpPr>
          <p:nvPr/>
        </p:nvSpPr>
        <p:spPr bwMode="auto">
          <a:xfrm>
            <a:off x="2500607" y="3293977"/>
            <a:ext cx="1876480" cy="614468"/>
          </a:xfrm>
          <a:prstGeom prst="rect">
            <a:avLst/>
          </a:prstGeom>
          <a:noFill/>
          <a:ln w="12700">
            <a:noFill/>
            <a:miter lim="800000"/>
            <a:headEnd/>
            <a:tailEnd/>
          </a:ln>
          <a:effectLst/>
        </p:spPr>
        <p:txBody>
          <a:bodyPr vert="horz" wrap="square" lIns="74295" tIns="8890" rIns="74295" bIns="889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a:ln>
                  <a:noFill/>
                </a:ln>
                <a:solidFill>
                  <a:schemeClr val="bg1"/>
                </a:solidFill>
                <a:effectLst/>
                <a:latin typeface="+mn-ea"/>
                <a:cs typeface="Arial" panose="020B0604020202020204" pitchFamily="34" charset="0"/>
              </a:rPr>
              <a:t>AI-OCR</a:t>
            </a:r>
            <a:r>
              <a:rPr kumimoji="0" lang="ja-JP" altLang="en-US" sz="1400" b="0" i="0" u="none" strike="noStrike" cap="none" normalizeH="0" baseline="0" dirty="0">
                <a:ln>
                  <a:noFill/>
                </a:ln>
                <a:solidFill>
                  <a:schemeClr val="bg1"/>
                </a:solidFill>
                <a:effectLst/>
                <a:latin typeface="+mn-ea"/>
                <a:cs typeface="Arial" panose="020B0604020202020204" pitchFamily="34" charset="0"/>
              </a:rPr>
              <a:t>サービスに</a:t>
            </a:r>
            <a:endParaRPr kumimoji="0" lang="en-US" altLang="ja-JP" sz="1400" b="0" i="0" u="none" strike="noStrike" cap="none" normalizeH="0" baseline="0" dirty="0">
              <a:ln>
                <a:noFill/>
              </a:ln>
              <a:solidFill>
                <a:schemeClr val="bg1"/>
              </a:solidFill>
              <a:effectLst/>
              <a:latin typeface="+mn-ea"/>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Arial" panose="020B0604020202020204" pitchFamily="34" charset="0"/>
              </a:rPr>
              <a:t>連携した結果を</a:t>
            </a:r>
            <a:endParaRPr kumimoji="0" lang="en-US" altLang="ja-JP" sz="1400" b="0" i="0" u="none" strike="noStrike" cap="none" normalizeH="0" baseline="0" dirty="0">
              <a:ln>
                <a:noFill/>
              </a:ln>
              <a:solidFill>
                <a:schemeClr val="bg1"/>
              </a:solidFill>
              <a:effectLst/>
              <a:latin typeface="+mn-ea"/>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bg1"/>
                </a:solidFill>
                <a:effectLst/>
                <a:latin typeface="+mn-ea"/>
                <a:cs typeface="Arial" panose="020B0604020202020204" pitchFamily="34" charset="0"/>
              </a:rPr>
              <a:t>一覧表示</a:t>
            </a:r>
            <a:endParaRPr kumimoji="0" lang="ja-JP" altLang="en-US" sz="1400" b="0" i="0" u="none" strike="noStrike" cap="none" normalizeH="0" baseline="0" dirty="0">
              <a:ln>
                <a:noFill/>
              </a:ln>
              <a:solidFill>
                <a:schemeClr val="bg1"/>
              </a:solidFill>
              <a:effectLst/>
              <a:latin typeface="+mn-ea"/>
            </a:endParaRPr>
          </a:p>
        </p:txBody>
      </p:sp>
      <p:pic>
        <p:nvPicPr>
          <p:cNvPr id="7" name="グラフィックス 6" descr="ユーザー 単色塗りつぶし">
            <a:extLst>
              <a:ext uri="{FF2B5EF4-FFF2-40B4-BE49-F238E27FC236}">
                <a16:creationId xmlns:a16="http://schemas.microsoft.com/office/drawing/2014/main" id="{00F9434D-197A-C986-5FD0-87FC560E0C6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78244" y="1707686"/>
            <a:ext cx="576000" cy="576000"/>
          </a:xfrm>
          <a:prstGeom prst="rect">
            <a:avLst/>
          </a:prstGeom>
        </p:spPr>
      </p:pic>
      <p:pic>
        <p:nvPicPr>
          <p:cNvPr id="9" name="グラフィックス 8" descr="クリップボード 枠線">
            <a:extLst>
              <a:ext uri="{FF2B5EF4-FFF2-40B4-BE49-F238E27FC236}">
                <a16:creationId xmlns:a16="http://schemas.microsoft.com/office/drawing/2014/main" id="{0798BB27-7D95-5376-F4ED-5A7C9E56950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74370" y="1707686"/>
            <a:ext cx="576000" cy="576000"/>
          </a:xfrm>
          <a:prstGeom prst="rect">
            <a:avLst/>
          </a:prstGeom>
        </p:spPr>
      </p:pic>
      <p:pic>
        <p:nvPicPr>
          <p:cNvPr id="11" name="グラフィックス 10" descr="日毎カレンダー 枠線">
            <a:extLst>
              <a:ext uri="{FF2B5EF4-FFF2-40B4-BE49-F238E27FC236}">
                <a16:creationId xmlns:a16="http://schemas.microsoft.com/office/drawing/2014/main" id="{035D2F56-1FAB-BF82-6A24-3928601FECF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50876" y="1707686"/>
            <a:ext cx="576000" cy="576000"/>
          </a:xfrm>
          <a:prstGeom prst="rect">
            <a:avLst/>
          </a:prstGeom>
        </p:spPr>
      </p:pic>
      <p:pic>
        <p:nvPicPr>
          <p:cNvPr id="12" name="グラフィックス 11" descr="日毎カレンダー 枠線">
            <a:extLst>
              <a:ext uri="{FF2B5EF4-FFF2-40B4-BE49-F238E27FC236}">
                <a16:creationId xmlns:a16="http://schemas.microsoft.com/office/drawing/2014/main" id="{048355F6-F798-266A-14D2-16173A0D5CE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162623" y="1707686"/>
            <a:ext cx="576000" cy="576000"/>
          </a:xfrm>
          <a:prstGeom prst="rect">
            <a:avLst/>
          </a:prstGeom>
        </p:spPr>
      </p:pic>
      <p:sp>
        <p:nvSpPr>
          <p:cNvPr id="6" name="四角形: 角を丸くする 5">
            <a:extLst>
              <a:ext uri="{FF2B5EF4-FFF2-40B4-BE49-F238E27FC236}">
                <a16:creationId xmlns:a16="http://schemas.microsoft.com/office/drawing/2014/main" id="{B1A3ACE6-99B4-27DB-5F01-268F9BEC29CE}"/>
              </a:ext>
            </a:extLst>
          </p:cNvPr>
          <p:cNvSpPr/>
          <p:nvPr/>
        </p:nvSpPr>
        <p:spPr>
          <a:xfrm>
            <a:off x="229374" y="951570"/>
            <a:ext cx="8662626" cy="431467"/>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t"/>
          <a:lstStyle/>
          <a:p>
            <a:pPr marL="1371600" indent="-1371600" algn="just">
              <a:spcBef>
                <a:spcPts val="600"/>
              </a:spcBef>
              <a:spcAft>
                <a:spcPts val="600"/>
              </a:spcAft>
            </a:pPr>
            <a:r>
              <a:rPr lang="ja-JP" altLang="en-US" kern="100" dirty="0">
                <a:solidFill>
                  <a:schemeClr val="tx2"/>
                </a:solidFill>
                <a:latin typeface="+mn-ea"/>
                <a:cs typeface="ＭＳ Ｐゴシック" panose="020B0600070205080204" pitchFamily="50" charset="-128"/>
              </a:rPr>
              <a:t>画面上から複数の請求書</a:t>
            </a:r>
            <a:r>
              <a:rPr lang="en-US" altLang="ja-JP" kern="100" dirty="0">
                <a:solidFill>
                  <a:schemeClr val="tx2"/>
                </a:solidFill>
                <a:latin typeface="+mn-ea"/>
                <a:cs typeface="ＭＳ Ｐゴシック" panose="020B0600070205080204" pitchFamily="50" charset="-128"/>
              </a:rPr>
              <a:t>PDF</a:t>
            </a:r>
            <a:r>
              <a:rPr lang="ja-JP" altLang="en-US" kern="100" dirty="0">
                <a:solidFill>
                  <a:schemeClr val="tx2"/>
                </a:solidFill>
                <a:latin typeface="+mn-ea"/>
                <a:cs typeface="ＭＳ Ｐゴシック" panose="020B0600070205080204" pitchFamily="50" charset="-128"/>
              </a:rPr>
              <a:t>を一括で解析し、取り込み可能です。</a:t>
            </a:r>
            <a:endParaRPr lang="en-US" altLang="ja-JP" kern="100" dirty="0">
              <a:solidFill>
                <a:schemeClr val="tx2"/>
              </a:solidFill>
              <a:latin typeface="+mn-ea"/>
              <a:cs typeface="ＭＳ Ｐゴシック" panose="020B0600070205080204" pitchFamily="50" charset="-128"/>
            </a:endParaRPr>
          </a:p>
        </p:txBody>
      </p:sp>
    </p:spTree>
    <p:extLst>
      <p:ext uri="{BB962C8B-B14F-4D97-AF65-F5344CB8AC3E}">
        <p14:creationId xmlns:p14="http://schemas.microsoft.com/office/powerpoint/2010/main" val="38258205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8AE49ED-73EF-499C-8307-28EB0E7CF529}" type="slidenum">
              <a:rPr kumimoji="1" lang="ja-JP" altLang="en-US" smtClean="0"/>
              <a:t>9</a:t>
            </a:fld>
            <a:endParaRPr kumimoji="1" lang="ja-JP" altLang="en-US" dirty="0"/>
          </a:p>
        </p:txBody>
      </p:sp>
      <p:sp>
        <p:nvSpPr>
          <p:cNvPr id="3" name="タイトル 2"/>
          <p:cNvSpPr>
            <a:spLocks noGrp="1"/>
          </p:cNvSpPr>
          <p:nvPr>
            <p:ph type="title"/>
          </p:nvPr>
        </p:nvSpPr>
        <p:spPr/>
        <p:txBody>
          <a:bodyPr/>
          <a:lstStyle/>
          <a:p>
            <a:r>
              <a:rPr lang="en-US" altLang="ja-JP" dirty="0"/>
              <a:t>AI-OCR(</a:t>
            </a:r>
            <a:r>
              <a:rPr lang="ja-JP" altLang="en-US" dirty="0"/>
              <a:t>請求書・請求書明細</a:t>
            </a:r>
            <a:r>
              <a:rPr lang="en-US" altLang="ja-JP" dirty="0"/>
              <a:t>)</a:t>
            </a:r>
            <a:r>
              <a:rPr lang="ja-JP" altLang="en-US" dirty="0"/>
              <a:t>登録の流れ</a:t>
            </a:r>
            <a:endParaRPr kumimoji="1" lang="ja-JP" altLang="en-US" dirty="0"/>
          </a:p>
        </p:txBody>
      </p:sp>
      <p:sp>
        <p:nvSpPr>
          <p:cNvPr id="4" name="フッター プレースホルダー 3"/>
          <p:cNvSpPr>
            <a:spLocks noGrp="1"/>
          </p:cNvSpPr>
          <p:nvPr>
            <p:ph type="ftr" sz="quarter" idx="3"/>
          </p:nvPr>
        </p:nvSpPr>
        <p:spPr/>
        <p:txBody>
          <a:bodyPr/>
          <a:lstStyle/>
          <a:p>
            <a:r>
              <a:rPr lang="en-US" altLang="ja-JP" dirty="0"/>
              <a:t>©Canon IT Solutions Inc.  All rights reserved.</a:t>
            </a:r>
            <a:endParaRPr lang="ja-JP" altLang="en-US" dirty="0"/>
          </a:p>
        </p:txBody>
      </p:sp>
      <p:sp>
        <p:nvSpPr>
          <p:cNvPr id="5" name="テキスト プレースホルダー 4"/>
          <p:cNvSpPr>
            <a:spLocks noGrp="1"/>
          </p:cNvSpPr>
          <p:nvPr>
            <p:ph type="body" sz="quarter" idx="16"/>
          </p:nvPr>
        </p:nvSpPr>
        <p:spPr/>
        <p:txBody>
          <a:bodyPr/>
          <a:lstStyle/>
          <a:p>
            <a:r>
              <a:rPr lang="ja-JP" altLang="en-US" dirty="0"/>
              <a:t>①</a:t>
            </a:r>
            <a:r>
              <a:rPr lang="en-US" altLang="ja-JP" dirty="0"/>
              <a:t>AI</a:t>
            </a:r>
            <a:r>
              <a:rPr lang="ja-JP" altLang="en-US" dirty="0"/>
              <a:t>請求書一覧</a:t>
            </a:r>
            <a:r>
              <a:rPr lang="en-US" altLang="ja-JP" dirty="0"/>
              <a:t>(</a:t>
            </a:r>
            <a:r>
              <a:rPr lang="ja-JP" altLang="en-US" dirty="0"/>
              <a:t>請求書一括解析</a:t>
            </a:r>
            <a:r>
              <a:rPr lang="en-US" altLang="ja-JP" dirty="0"/>
              <a:t>)</a:t>
            </a:r>
            <a:r>
              <a:rPr lang="ja-JP" altLang="en-US" dirty="0"/>
              <a:t>からの登録</a:t>
            </a:r>
            <a:endParaRPr kumimoji="1" lang="ja-JP" altLang="en-US" dirty="0"/>
          </a:p>
        </p:txBody>
      </p:sp>
      <p:sp>
        <p:nvSpPr>
          <p:cNvPr id="11" name="Rectangle 11">
            <a:extLst>
              <a:ext uri="{FF2B5EF4-FFF2-40B4-BE49-F238E27FC236}">
                <a16:creationId xmlns:a16="http://schemas.microsoft.com/office/drawing/2014/main" id="{0D84B115-1553-7D6D-F98B-4E45A5C71FD6}"/>
              </a:ext>
            </a:extLst>
          </p:cNvPr>
          <p:cNvSpPr>
            <a:spLocks noChangeArrowheads="1"/>
          </p:cNvSpPr>
          <p:nvPr/>
        </p:nvSpPr>
        <p:spPr bwMode="auto">
          <a:xfrm>
            <a:off x="539552" y="1304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8" name="テキスト プレースホルダー 4">
            <a:extLst>
              <a:ext uri="{FF2B5EF4-FFF2-40B4-BE49-F238E27FC236}">
                <a16:creationId xmlns:a16="http://schemas.microsoft.com/office/drawing/2014/main" id="{FD09C57E-F853-0F88-A8A8-F50DE7D0EEB7}"/>
              </a:ext>
            </a:extLst>
          </p:cNvPr>
          <p:cNvSpPr txBox="1">
            <a:spLocks/>
          </p:cNvSpPr>
          <p:nvPr/>
        </p:nvSpPr>
        <p:spPr>
          <a:xfrm>
            <a:off x="143508" y="953450"/>
            <a:ext cx="6383314" cy="315310"/>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kumimoji="1" sz="1800" b="1" kern="1200">
                <a:solidFill>
                  <a:schemeClr val="tx2"/>
                </a:solidFill>
                <a:latin typeface="+mj-ea"/>
                <a:ea typeface="+mj-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en-US" altLang="ja-JP" u="sng" dirty="0"/>
              <a:t>AI</a:t>
            </a:r>
            <a:r>
              <a:rPr lang="ja-JP" altLang="en-US" u="sng" dirty="0"/>
              <a:t>請求書一覧</a:t>
            </a:r>
            <a:r>
              <a:rPr lang="en-US" altLang="ja-JP" u="sng" dirty="0"/>
              <a:t>(</a:t>
            </a:r>
            <a:r>
              <a:rPr lang="ja-JP" altLang="en-US" u="sng" dirty="0"/>
              <a:t>請求書一括解析</a:t>
            </a:r>
            <a:r>
              <a:rPr lang="en-US" altLang="ja-JP" u="sng" dirty="0"/>
              <a:t>)</a:t>
            </a:r>
            <a:endParaRPr kumimoji="1" lang="ja-JP" altLang="en-US" u="sng" dirty="0"/>
          </a:p>
        </p:txBody>
      </p:sp>
      <p:sp>
        <p:nvSpPr>
          <p:cNvPr id="19" name="テキスト プレースホルダー 5">
            <a:extLst>
              <a:ext uri="{FF2B5EF4-FFF2-40B4-BE49-F238E27FC236}">
                <a16:creationId xmlns:a16="http://schemas.microsoft.com/office/drawing/2014/main" id="{9D528B59-F6C1-61D2-D4F1-331E6CD0A4AE}"/>
              </a:ext>
            </a:extLst>
          </p:cNvPr>
          <p:cNvSpPr>
            <a:spLocks noGrp="1"/>
          </p:cNvSpPr>
          <p:nvPr>
            <p:ph type="body" sz="quarter" idx="17"/>
          </p:nvPr>
        </p:nvSpPr>
        <p:spPr>
          <a:xfrm>
            <a:off x="359729" y="1268761"/>
            <a:ext cx="8640763" cy="279306"/>
          </a:xfrm>
        </p:spPr>
        <p:txBody>
          <a:bodyPr/>
          <a:lstStyle/>
          <a:p>
            <a:r>
              <a:rPr kumimoji="1" lang="ja-JP" altLang="en-US" dirty="0"/>
              <a:t>複数の請求書</a:t>
            </a:r>
            <a:r>
              <a:rPr kumimoji="1" lang="en-US" altLang="ja-JP" dirty="0"/>
              <a:t>PDF</a:t>
            </a:r>
            <a:r>
              <a:rPr kumimoji="1" lang="ja-JP" altLang="en-US" dirty="0"/>
              <a:t>を選択して一括で解析、取込が可能です。</a:t>
            </a:r>
          </a:p>
        </p:txBody>
      </p:sp>
      <p:pic>
        <p:nvPicPr>
          <p:cNvPr id="6" name="図 5">
            <a:extLst>
              <a:ext uri="{FF2B5EF4-FFF2-40B4-BE49-F238E27FC236}">
                <a16:creationId xmlns:a16="http://schemas.microsoft.com/office/drawing/2014/main" id="{FBB8E378-AB86-F32B-45E3-AA350A510EBB}"/>
              </a:ext>
            </a:extLst>
          </p:cNvPr>
          <p:cNvPicPr>
            <a:picLocks noChangeAspect="1"/>
          </p:cNvPicPr>
          <p:nvPr/>
        </p:nvPicPr>
        <p:blipFill>
          <a:blip r:embed="rId3"/>
          <a:stretch>
            <a:fillRect/>
          </a:stretch>
        </p:blipFill>
        <p:spPr>
          <a:xfrm>
            <a:off x="1115617" y="1584071"/>
            <a:ext cx="5616386" cy="3358130"/>
          </a:xfrm>
          <a:prstGeom prst="rect">
            <a:avLst/>
          </a:prstGeom>
        </p:spPr>
      </p:pic>
      <p:sp>
        <p:nvSpPr>
          <p:cNvPr id="7" name="正方形/長方形 6">
            <a:extLst>
              <a:ext uri="{FF2B5EF4-FFF2-40B4-BE49-F238E27FC236}">
                <a16:creationId xmlns:a16="http://schemas.microsoft.com/office/drawing/2014/main" id="{3BB0FE48-D0EF-C4AF-1B8E-55BD9F9778F9}"/>
              </a:ext>
            </a:extLst>
          </p:cNvPr>
          <p:cNvSpPr/>
          <p:nvPr/>
        </p:nvSpPr>
        <p:spPr>
          <a:xfrm>
            <a:off x="2039492" y="2308732"/>
            <a:ext cx="1762699" cy="81928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593013E1-6618-0378-927F-57942CC5577A}"/>
              </a:ext>
            </a:extLst>
          </p:cNvPr>
          <p:cNvSpPr txBox="1"/>
          <p:nvPr/>
        </p:nvSpPr>
        <p:spPr>
          <a:xfrm>
            <a:off x="2213279" y="2546954"/>
            <a:ext cx="1415124" cy="307777"/>
          </a:xfrm>
          <a:prstGeom prst="rect">
            <a:avLst/>
          </a:prstGeom>
          <a:noFill/>
        </p:spPr>
        <p:txBody>
          <a:bodyPr wrap="square" rtlCol="0">
            <a:spAutoFit/>
          </a:bodyPr>
          <a:lstStyle/>
          <a:p>
            <a:pPr algn="ctr"/>
            <a:r>
              <a:rPr lang="ja-JP" altLang="en-US" sz="1400" b="1" dirty="0">
                <a:solidFill>
                  <a:srgbClr val="FF0000"/>
                </a:solidFill>
              </a:rPr>
              <a:t>②</a:t>
            </a:r>
            <a:r>
              <a:rPr lang="en-US" altLang="ja-JP" sz="1400" b="1" dirty="0">
                <a:solidFill>
                  <a:srgbClr val="FF0000"/>
                </a:solidFill>
              </a:rPr>
              <a:t>PDF</a:t>
            </a:r>
            <a:r>
              <a:rPr lang="ja-JP" altLang="en-US" sz="1400" b="1" dirty="0">
                <a:solidFill>
                  <a:srgbClr val="FF0000"/>
                </a:solidFill>
              </a:rPr>
              <a:t>選択</a:t>
            </a:r>
            <a:endParaRPr kumimoji="1" lang="ja-JP" altLang="en-US" sz="1400" b="1" dirty="0">
              <a:solidFill>
                <a:srgbClr val="FF0000"/>
              </a:solidFill>
            </a:endParaRPr>
          </a:p>
        </p:txBody>
      </p:sp>
      <p:sp>
        <p:nvSpPr>
          <p:cNvPr id="17" name="テキスト ボックス 16">
            <a:extLst>
              <a:ext uri="{FF2B5EF4-FFF2-40B4-BE49-F238E27FC236}">
                <a16:creationId xmlns:a16="http://schemas.microsoft.com/office/drawing/2014/main" id="{BBDC6403-5260-E8C5-028B-7882F0BB9FB7}"/>
              </a:ext>
            </a:extLst>
          </p:cNvPr>
          <p:cNvSpPr txBox="1"/>
          <p:nvPr/>
        </p:nvSpPr>
        <p:spPr>
          <a:xfrm>
            <a:off x="2334173" y="4005384"/>
            <a:ext cx="2775407" cy="307777"/>
          </a:xfrm>
          <a:prstGeom prst="rect">
            <a:avLst/>
          </a:prstGeom>
          <a:noFill/>
        </p:spPr>
        <p:txBody>
          <a:bodyPr wrap="square" rtlCol="0">
            <a:spAutoFit/>
          </a:bodyPr>
          <a:lstStyle/>
          <a:p>
            <a:pPr algn="ctr"/>
            <a:r>
              <a:rPr lang="ja-JP" altLang="en-US" sz="1400" b="1" dirty="0">
                <a:solidFill>
                  <a:srgbClr val="FF0000"/>
                </a:solidFill>
              </a:rPr>
              <a:t>③読取</a:t>
            </a:r>
            <a:r>
              <a:rPr kumimoji="1" lang="ja-JP" altLang="en-US" sz="1400" b="1" dirty="0">
                <a:solidFill>
                  <a:srgbClr val="FF0000"/>
                </a:solidFill>
              </a:rPr>
              <a:t>解析データ反映</a:t>
            </a:r>
          </a:p>
        </p:txBody>
      </p:sp>
      <p:sp>
        <p:nvSpPr>
          <p:cNvPr id="20" name="正方形/長方形 19">
            <a:extLst>
              <a:ext uri="{FF2B5EF4-FFF2-40B4-BE49-F238E27FC236}">
                <a16:creationId xmlns:a16="http://schemas.microsoft.com/office/drawing/2014/main" id="{E8F90125-0F5F-F448-1BBC-3B3B3A3C4990}"/>
              </a:ext>
            </a:extLst>
          </p:cNvPr>
          <p:cNvSpPr/>
          <p:nvPr/>
        </p:nvSpPr>
        <p:spPr>
          <a:xfrm>
            <a:off x="1443937" y="3396794"/>
            <a:ext cx="4368932" cy="1415138"/>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FBB24181-041F-7D4B-2DC7-B3636268B8AA}"/>
              </a:ext>
            </a:extLst>
          </p:cNvPr>
          <p:cNvSpPr/>
          <p:nvPr/>
        </p:nvSpPr>
        <p:spPr>
          <a:xfrm>
            <a:off x="1463536" y="1930634"/>
            <a:ext cx="1920332" cy="10932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2854DBB7-EAEF-4391-AA93-A44DC5DF8BAA}"/>
              </a:ext>
            </a:extLst>
          </p:cNvPr>
          <p:cNvSpPr txBox="1"/>
          <p:nvPr/>
        </p:nvSpPr>
        <p:spPr>
          <a:xfrm>
            <a:off x="3381839" y="1827141"/>
            <a:ext cx="1762698" cy="307777"/>
          </a:xfrm>
          <a:prstGeom prst="rect">
            <a:avLst/>
          </a:prstGeom>
          <a:noFill/>
        </p:spPr>
        <p:txBody>
          <a:bodyPr wrap="square" rtlCol="0">
            <a:spAutoFit/>
          </a:bodyPr>
          <a:lstStyle/>
          <a:p>
            <a:r>
              <a:rPr kumimoji="1" lang="ja-JP" altLang="en-US" sz="1400" b="1" dirty="0">
                <a:solidFill>
                  <a:srgbClr val="FF0000"/>
                </a:solidFill>
              </a:rPr>
              <a:t>①</a:t>
            </a:r>
            <a:r>
              <a:rPr lang="ja-JP" altLang="en-US" sz="1400" b="1" dirty="0">
                <a:solidFill>
                  <a:srgbClr val="FF0000"/>
                </a:solidFill>
              </a:rPr>
              <a:t>モード選択</a:t>
            </a:r>
            <a:endParaRPr kumimoji="1" lang="ja-JP" altLang="en-US" sz="1400" b="1" dirty="0">
              <a:solidFill>
                <a:srgbClr val="FF0000"/>
              </a:solidFill>
            </a:endParaRPr>
          </a:p>
        </p:txBody>
      </p:sp>
      <p:sp>
        <p:nvSpPr>
          <p:cNvPr id="8" name="正方形/長方形 7">
            <a:extLst>
              <a:ext uri="{FF2B5EF4-FFF2-40B4-BE49-F238E27FC236}">
                <a16:creationId xmlns:a16="http://schemas.microsoft.com/office/drawing/2014/main" id="{BCC10EB1-AE7E-12AE-970F-2C9C942616E5}"/>
              </a:ext>
            </a:extLst>
          </p:cNvPr>
          <p:cNvSpPr/>
          <p:nvPr/>
        </p:nvSpPr>
        <p:spPr>
          <a:xfrm>
            <a:off x="1332000" y="1596834"/>
            <a:ext cx="754601" cy="72883"/>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1"/>
              </a:solidFill>
            </a:endParaRPr>
          </a:p>
        </p:txBody>
      </p:sp>
    </p:spTree>
    <p:extLst>
      <p:ext uri="{BB962C8B-B14F-4D97-AF65-F5344CB8AC3E}">
        <p14:creationId xmlns:p14="http://schemas.microsoft.com/office/powerpoint/2010/main" val="1011024101"/>
      </p:ext>
    </p:extLst>
  </p:cSld>
  <p:clrMapOvr>
    <a:masterClrMapping/>
  </p:clrMapOvr>
</p:sld>
</file>

<file path=ppt/theme/theme1.xml><?xml version="1.0" encoding="utf-8"?>
<a:theme xmlns:a="http://schemas.openxmlformats.org/drawingml/2006/main" name="Office ​​テーマ">
  <a:themeElements>
    <a:clrScheme name="SuperStream 2021">
      <a:dk1>
        <a:sysClr val="windowText" lastClr="000000"/>
      </a:dk1>
      <a:lt1>
        <a:sysClr val="window" lastClr="FFFFFF"/>
      </a:lt1>
      <a:dk2>
        <a:srgbClr val="008CCF"/>
      </a:dk2>
      <a:lt2>
        <a:srgbClr val="FFFFFF"/>
      </a:lt2>
      <a:accent1>
        <a:srgbClr val="FABE00"/>
      </a:accent1>
      <a:accent2>
        <a:srgbClr val="54C3F1"/>
      </a:accent2>
      <a:accent3>
        <a:srgbClr val="EE7B48"/>
      </a:accent3>
      <a:accent4>
        <a:srgbClr val="CE67A4"/>
      </a:accent4>
      <a:accent5>
        <a:srgbClr val="8FC31F"/>
      </a:accent5>
      <a:accent6>
        <a:srgbClr val="2E7DC2"/>
      </a:accent6>
      <a:hlink>
        <a:srgbClr val="008CCF"/>
      </a:hlink>
      <a:folHlink>
        <a:srgbClr val="008CCF"/>
      </a:folHlink>
    </a:clrScheme>
    <a:fontScheme name="SuperStream 2015">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8CCF"/>
        </a:solidFill>
        <a:ln>
          <a:noFill/>
        </a:ln>
      </a:spPr>
      <a:bodyPr rtlCol="0" anchor="ctr"/>
      <a:lstStyle>
        <a:defPPr algn="ctr">
          <a:defRPr kumimoji="1" sz="1400" dirty="0" smtClean="0">
            <a:solidFill>
              <a:schemeClr val="bg1"/>
            </a:solidFill>
          </a:defRPr>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3248</Words>
  <Application>Microsoft Office PowerPoint</Application>
  <PresentationFormat>画面に合わせる (16:9)</PresentationFormat>
  <Paragraphs>551</Paragraphs>
  <Slides>43</Slides>
  <Notes>43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43</vt:i4>
      </vt:variant>
    </vt:vector>
  </HeadingPairs>
  <TitlesOfParts>
    <vt:vector size="49" baseType="lpstr">
      <vt:lpstr>メイリオ</vt:lpstr>
      <vt:lpstr>游ゴシック</vt:lpstr>
      <vt:lpstr>Arial</vt:lpstr>
      <vt:lpstr>Calibri</vt:lpstr>
      <vt:lpstr>Segoe UI</vt:lpstr>
      <vt:lpstr>Office ​​テーマ</vt:lpstr>
      <vt:lpstr>SuperStream-NX AI-OCR（請求書・請求書明細） ご説明資料（詳細版）</vt:lpstr>
      <vt:lpstr>改訂履歴</vt:lpstr>
      <vt:lpstr>目次</vt:lpstr>
      <vt:lpstr>01 AI-OCR 詳細</vt:lpstr>
      <vt:lpstr>AI-OCR(請求書・請求書明細)登録の流れ</vt:lpstr>
      <vt:lpstr>AI-OCR(請求書・請求書明細)機能一覧</vt:lpstr>
      <vt:lpstr>AI-OCR(請求書・請求書明細)機能一覧</vt:lpstr>
      <vt:lpstr>AI-OCR(請求書・請求書明細)登録の流れ</vt:lpstr>
      <vt:lpstr>AI-OCR(請求書・請求書明細)登録の流れ</vt:lpstr>
      <vt:lpstr>AI-OCR(請求書・請求書明細)登録の流れ</vt:lpstr>
      <vt:lpstr>AI-OCR(請求書・請求書明細)登録の流れ</vt:lpstr>
      <vt:lpstr>AI-OCR(請求書・請求書明細)登録の流れ</vt:lpstr>
      <vt:lpstr>AI-OCR(請求書・請求書明細)登録の流れ</vt:lpstr>
      <vt:lpstr>AI-OCR(請求書・請求書明細)登録の流れ</vt:lpstr>
      <vt:lpstr>AI-OCR(請求書・請求書明細)登録の流れ</vt:lpstr>
      <vt:lpstr>AI-OCR(請求書・請求書明細)登録の流れ</vt:lpstr>
      <vt:lpstr>AI-OCR(請求書・請求書明細)登録の流れ</vt:lpstr>
      <vt:lpstr>AI経費パターンマスタ登録(請求書)</vt:lpstr>
      <vt:lpstr>AI経費パターンマスタ登録(請求書明細)</vt:lpstr>
      <vt:lpstr>AI経費パターンマスタ登録(請求書明細)</vt:lpstr>
      <vt:lpstr>AI経費パターンマスタ登録(請求書・請求書明細)</vt:lpstr>
      <vt:lpstr>AI経費パターンマスタ登録(請求書・請求書明細)</vt:lpstr>
      <vt:lpstr>AI経費パターンマスタ登録(請求書・請求書明細)</vt:lpstr>
      <vt:lpstr>AI経費パターンマスタ登録(請求書・請求書明細)</vt:lpstr>
      <vt:lpstr>AI経費パターンマスタ登録</vt:lpstr>
      <vt:lpstr>AI経費パターンマスタ登録</vt:lpstr>
      <vt:lpstr>02 AI-OCR 検証</vt:lpstr>
      <vt:lpstr>AI-OCR(請求書・請求書明細)全体の流れ</vt:lpstr>
      <vt:lpstr>AI-OCR(請求書・請求書明細)</vt:lpstr>
      <vt:lpstr>AI-OCR(請求書・請求書明細)事前検証の流れ</vt:lpstr>
      <vt:lpstr>AI-OCR(請求書・請求書明細)事前検証の流れ</vt:lpstr>
      <vt:lpstr>AI-OCR(請求書・請求書明細)事前検証の流れ</vt:lpstr>
      <vt:lpstr>AI-OCR(請求書・請求書明細)トライアルの流れ</vt:lpstr>
      <vt:lpstr>AI-OCR(請求書・請求書明細)導入時の注意点</vt:lpstr>
      <vt:lpstr>04 FAQ</vt:lpstr>
      <vt:lpstr>AI-OCR(請求書・請求書明細)FAQ</vt:lpstr>
      <vt:lpstr>AI-OCR(請求書・請求書明細)FAQ</vt:lpstr>
      <vt:lpstr>AI-OCR(請求書・請求書明細)FAQ</vt:lpstr>
      <vt:lpstr>AI-OCR(請求書・請求書明細)FAQ</vt:lpstr>
      <vt:lpstr>AI-OCR(請求書・請求書明細)FAQ</vt:lpstr>
      <vt:lpstr>AI-OCR(請求書・請求書明細)FAQ</vt:lpstr>
      <vt:lpstr>AI-OCR(請求書・請求書明細)FAQ</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2025-10-08T05:27:53Z</dcterms:created>
  <dcterms:modified xsi:type="dcterms:W3CDTF">2025-11-04T02:07:19Z</dcterms:modified>
</cp:coreProperties>
</file>